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83" r:id="rId4"/>
    <p:sldId id="291" r:id="rId5"/>
    <p:sldId id="293" r:id="rId6"/>
    <p:sldId id="295" r:id="rId7"/>
    <p:sldId id="296" r:id="rId8"/>
    <p:sldId id="297" r:id="rId9"/>
    <p:sldId id="298" r:id="rId10"/>
    <p:sldId id="299" r:id="rId11"/>
    <p:sldId id="278" r:id="rId12"/>
    <p:sldId id="301" r:id="rId13"/>
    <p:sldId id="303" r:id="rId14"/>
    <p:sldId id="313" r:id="rId15"/>
    <p:sldId id="304" r:id="rId16"/>
    <p:sldId id="305" r:id="rId17"/>
    <p:sldId id="306" r:id="rId18"/>
    <p:sldId id="308" r:id="rId19"/>
    <p:sldId id="309" r:id="rId20"/>
    <p:sldId id="310" r:id="rId21"/>
    <p:sldId id="311" r:id="rId22"/>
    <p:sldId id="312" r:id="rId23"/>
    <p:sldId id="314" r:id="rId24"/>
    <p:sldId id="315" r:id="rId25"/>
    <p:sldId id="316" r:id="rId26"/>
    <p:sldId id="317"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83512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419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1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914034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507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8555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74604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6925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2620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26263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41982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14472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10877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00085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294030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A3D8716-BDAC-48BE-92C4-F443208A1920}" type="datetimeFigureOut">
              <a:rPr lang="es-CL" smtClean="0"/>
              <a:pPr/>
              <a:t>30-06-2020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981B05-37F8-453B-BBB9-0B523111FE1E}" type="slidenum">
              <a:rPr lang="es-CL" smtClean="0"/>
              <a:pPr/>
              <a:t>‹Nº›</a:t>
            </a:fld>
            <a:endParaRPr lang="es-CL"/>
          </a:p>
        </p:txBody>
      </p:sp>
    </p:spTree>
    <p:extLst>
      <p:ext uri="{BB962C8B-B14F-4D97-AF65-F5344CB8AC3E}">
        <p14:creationId xmlns:p14="http://schemas.microsoft.com/office/powerpoint/2010/main" val="331951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3D8716-BDAC-48BE-92C4-F443208A1920}" type="datetimeFigureOut">
              <a:rPr lang="es-CL" smtClean="0"/>
              <a:pPr/>
              <a:t>30-06-2020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981B05-37F8-453B-BBB9-0B523111FE1E}" type="slidenum">
              <a:rPr lang="es-CL" smtClean="0"/>
              <a:pPr/>
              <a:t>‹Nº›</a:t>
            </a:fld>
            <a:endParaRPr lang="es-CL"/>
          </a:p>
        </p:txBody>
      </p:sp>
    </p:spTree>
    <p:extLst>
      <p:ext uri="{BB962C8B-B14F-4D97-AF65-F5344CB8AC3E}">
        <p14:creationId xmlns:p14="http://schemas.microsoft.com/office/powerpoint/2010/main" val="11247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haciendaelpangal.c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4271272"/>
          </a:xfrm>
        </p:spPr>
        <p:txBody>
          <a:bodyPr>
            <a:normAutofit/>
          </a:bodyPr>
          <a:lstStyle/>
          <a:p>
            <a:pPr algn="ct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br>
              <a:rPr lang="es-CL" sz="3200" b="1" dirty="0">
                <a:cs typeface="Aldhabi" panose="01000000000000000000" pitchFamily="2" charset="-78"/>
              </a:rPr>
            </a:br>
            <a:r>
              <a:rPr lang="es-CL" sz="3200" b="1" dirty="0">
                <a:cs typeface="Aldhabi" panose="01000000000000000000" pitchFamily="2" charset="-78"/>
              </a:rPr>
              <a:t>HACIENDA EL PANGAL INFORMA 03/2020</a:t>
            </a:r>
            <a:br>
              <a:rPr lang="es-CL" sz="3200" b="1" dirty="0">
                <a:cs typeface="Aldhabi" panose="01000000000000000000" pitchFamily="2" charset="-78"/>
              </a:rPr>
            </a:br>
            <a:endParaRPr lang="es-CL" sz="3200" b="1" dirty="0">
              <a:cs typeface="Aldhabi" panose="01000000000000000000" pitchFamily="2" charset="-78"/>
            </a:endParaRPr>
          </a:p>
        </p:txBody>
      </p:sp>
      <p:pic>
        <p:nvPicPr>
          <p:cNvPr id="1026" name="Picture 2" descr="La imagen puede contener: cielo y ex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65"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 imagen puede contener: cielo y exterior">
            <a:extLst>
              <a:ext uri="{FF2B5EF4-FFF2-40B4-BE49-F238E27FC236}">
                <a16:creationId xmlns:a16="http://schemas.microsoft.com/office/drawing/2014/main" id="{349323C3-3027-4BA2-89E1-F5363D83C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252"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 imagen puede contener: cielo y exterior">
            <a:extLst>
              <a:ext uri="{FF2B5EF4-FFF2-40B4-BE49-F238E27FC236}">
                <a16:creationId xmlns:a16="http://schemas.microsoft.com/office/drawing/2014/main" id="{CD186DAD-41E3-4CDD-8ED5-E11CDB1C8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991" y="728870"/>
            <a:ext cx="5525253" cy="298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6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0D2F4-5DA7-4A09-8931-490302867066}"/>
              </a:ext>
            </a:extLst>
          </p:cNvPr>
          <p:cNvSpPr>
            <a:spLocks noGrp="1"/>
          </p:cNvSpPr>
          <p:nvPr>
            <p:ph type="title"/>
          </p:nvPr>
        </p:nvSpPr>
        <p:spPr>
          <a:xfrm>
            <a:off x="1537253" y="132521"/>
            <a:ext cx="9967360" cy="1274247"/>
          </a:xfrm>
        </p:spPr>
        <p:txBody>
          <a:bodyPr>
            <a:normAutofit/>
          </a:bodyPr>
          <a:lstStyle/>
          <a:p>
            <a:r>
              <a:rPr lang="es-CL" sz="1800" i="1" dirty="0">
                <a:effectLst/>
                <a:latin typeface="Arial" panose="020B0604020202020204" pitchFamily="34" charset="0"/>
                <a:ea typeface="Calibri" panose="020F0502020204030204" pitchFamily="34" charset="0"/>
              </a:rPr>
              <a:t>La entrada y salida actual sigue siendo por donde se encuentran las caballerizas y se habilitó una bodega para los trabajadores durante el día.  A partir de las 22:00 </a:t>
            </a:r>
            <a:r>
              <a:rPr lang="es-CL" sz="1800" i="1" dirty="0" err="1">
                <a:effectLst/>
                <a:latin typeface="Arial" panose="020B0604020202020204" pitchFamily="34" charset="0"/>
                <a:ea typeface="Calibri" panose="020F0502020204030204" pitchFamily="34" charset="0"/>
              </a:rPr>
              <a:t>hrs</a:t>
            </a:r>
            <a:r>
              <a:rPr lang="es-CL" sz="1800" i="1" dirty="0">
                <a:effectLst/>
                <a:latin typeface="Arial" panose="020B0604020202020204" pitchFamily="34" charset="0"/>
                <a:ea typeface="Calibri" panose="020F0502020204030204" pitchFamily="34" charset="0"/>
              </a:rPr>
              <a:t>, se cierra el portón y comienza el toque de queda. El trabajador de turno de noche está pernoctando en el comedor que tienen</a:t>
            </a:r>
            <a:endParaRPr lang="en-GB" sz="1800" dirty="0"/>
          </a:p>
        </p:txBody>
      </p:sp>
      <p:pic>
        <p:nvPicPr>
          <p:cNvPr id="4" name="Marcador de contenido 3">
            <a:extLst>
              <a:ext uri="{FF2B5EF4-FFF2-40B4-BE49-F238E27FC236}">
                <a16:creationId xmlns:a16="http://schemas.microsoft.com/office/drawing/2014/main" id="{65C8E9FB-9AD1-4FC1-BB1D-DE55D05DBAD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56074" y="1406769"/>
            <a:ext cx="5134708" cy="4656405"/>
          </a:xfrm>
          <a:prstGeom prst="rect">
            <a:avLst/>
          </a:prstGeom>
          <a:noFill/>
          <a:ln>
            <a:noFill/>
          </a:ln>
        </p:spPr>
      </p:pic>
    </p:spTree>
    <p:extLst>
      <p:ext uri="{BB962C8B-B14F-4D97-AF65-F5344CB8AC3E}">
        <p14:creationId xmlns:p14="http://schemas.microsoft.com/office/powerpoint/2010/main" val="234981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F3FD86-198F-46FB-8C74-1BED3ABAB9F2}"/>
              </a:ext>
            </a:extLst>
          </p:cNvPr>
          <p:cNvSpPr>
            <a:spLocks noGrp="1"/>
          </p:cNvSpPr>
          <p:nvPr>
            <p:ph idx="1"/>
          </p:nvPr>
        </p:nvSpPr>
        <p:spPr>
          <a:xfrm>
            <a:off x="1789043" y="225287"/>
            <a:ext cx="9715569" cy="6268277"/>
          </a:xfrm>
        </p:spPr>
        <p:txBody>
          <a:bodyPr>
            <a:normAutofit/>
          </a:bodyPr>
          <a:lstStyle/>
          <a:p>
            <a:endParaRPr lang="es-CL" i="1" dirty="0"/>
          </a:p>
          <a:p>
            <a:pPr marL="0" indent="0" algn="just">
              <a:lnSpc>
                <a:spcPct val="107000"/>
              </a:lnSpc>
              <a:spcAft>
                <a:spcPts val="800"/>
              </a:spcAft>
              <a:buNone/>
            </a:pPr>
            <a:r>
              <a:rPr lang="es-CL" sz="1800" dirty="0">
                <a:effectLst/>
                <a:latin typeface="Arial" panose="020B0604020202020204" pitchFamily="34" charset="0"/>
                <a:ea typeface="Calibri" panose="020F0502020204030204" pitchFamily="34" charset="0"/>
              </a:rPr>
              <a:t>	</a:t>
            </a:r>
            <a:r>
              <a:rPr lang="es-CL" sz="1800" b="1" u="sng" dirty="0">
                <a:effectLst/>
                <a:latin typeface="Arial" panose="020B0604020202020204" pitchFamily="34" charset="0"/>
                <a:ea typeface="Calibri" panose="020F0502020204030204" pitchFamily="34" charset="0"/>
                <a:cs typeface="Times New Roman" panose="02020603050405020304" pitchFamily="18" charset="0"/>
              </a:rPr>
              <a:t> </a:t>
            </a:r>
            <a:r>
              <a:rPr lang="es-CL" sz="2400" b="1" i="1" u="sng" dirty="0">
                <a:effectLst/>
                <a:latin typeface="Arial" panose="020B0604020202020204" pitchFamily="34" charset="0"/>
                <a:ea typeface="Calibri" panose="020F0502020204030204" pitchFamily="34" charset="0"/>
                <a:cs typeface="Times New Roman" panose="02020603050405020304" pitchFamily="18" charset="0"/>
              </a:rPr>
              <a:t>COMPRA CONTENEDOR BASURA Y JAULAS RECICLAJE</a:t>
            </a:r>
          </a:p>
          <a:p>
            <a:pPr marL="0" indent="0" algn="just">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effectLst/>
                <a:latin typeface="Arial" panose="020B0604020202020204" pitchFamily="34" charset="0"/>
                <a:ea typeface="Calibri" panose="020F0502020204030204" pitchFamily="34" charset="0"/>
                <a:cs typeface="Times New Roman" panose="02020603050405020304" pitchFamily="18" charset="0"/>
              </a:rPr>
              <a:t>Informamos también a la comunidad que el Comité de Administración realizó la compra de 3 container para la basura y 2 jaulas para reciclaje.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effectLst/>
                <a:latin typeface="Arial" panose="020B0604020202020204" pitchFamily="34" charset="0"/>
                <a:ea typeface="Calibri" panose="020F0502020204030204" pitchFamily="34" charset="0"/>
                <a:cs typeface="Times New Roman" panose="02020603050405020304" pitchFamily="18" charset="0"/>
              </a:rPr>
              <a:t>Con respecto a esto último, solicitamos a todos, que aplasten las botellas de plásticos y saquen el aire, debido a que se acumulan muchas botellas y la Municipalidad no está retirando reciclaje por la situación sanitaria y este comité ha estado pagando los retiros de estos residuos.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El principal motivo para </a:t>
            </a:r>
            <a:r>
              <a:rPr lang="es-CL" sz="1800" b="1"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reciclar</a:t>
            </a:r>
            <a:r>
              <a:rPr lang="es-CL"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el </a:t>
            </a:r>
            <a:r>
              <a:rPr lang="es-CL" sz="1800" b="1"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plástico</a:t>
            </a:r>
            <a:r>
              <a:rPr lang="es-CL"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es porque sus residuos tardan entre 100 y 1.000 años en degradarse. Además, si reciclamos el </a:t>
            </a:r>
            <a:r>
              <a:rPr lang="es-CL" sz="1800" b="1"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plástico</a:t>
            </a:r>
            <a:r>
              <a:rPr lang="es-CL"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estaremos consumiendo menos cantidades de materias primas y de recursos naturales y energéticos no renovables.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i="1" dirty="0"/>
          </a:p>
        </p:txBody>
      </p:sp>
    </p:spTree>
    <p:extLst>
      <p:ext uri="{BB962C8B-B14F-4D97-AF65-F5344CB8AC3E}">
        <p14:creationId xmlns:p14="http://schemas.microsoft.com/office/powerpoint/2010/main" val="42389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EB754-1176-4EB3-B8B5-14C5F6388B93}"/>
              </a:ext>
            </a:extLst>
          </p:cNvPr>
          <p:cNvSpPr>
            <a:spLocks noGrp="1"/>
          </p:cNvSpPr>
          <p:nvPr>
            <p:ph type="title"/>
          </p:nvPr>
        </p:nvSpPr>
        <p:spPr>
          <a:xfrm>
            <a:off x="2508519" y="126610"/>
            <a:ext cx="8911687" cy="759656"/>
          </a:xfrm>
        </p:spPr>
        <p:txBody>
          <a:bodyPr/>
          <a:lstStyle/>
          <a:p>
            <a:r>
              <a:rPr lang="es-CL" sz="1800" dirty="0">
                <a:solidFill>
                  <a:srgbClr val="00B050"/>
                </a:solidFill>
                <a:effectLst/>
                <a:latin typeface="Segoe UI Symbol" panose="020B0502040204020203" pitchFamily="34" charset="0"/>
                <a:ea typeface="Calibri" panose="020F0502020204030204" pitchFamily="34" charset="0"/>
                <a:cs typeface="Segoe UI Symbol" panose="020B0502040204020203" pitchFamily="34" charset="0"/>
              </a:rPr>
              <a:t>	</a:t>
            </a:r>
            <a:r>
              <a:rPr lang="es-CL" sz="3200" dirty="0">
                <a:solidFill>
                  <a:srgbClr val="00B050"/>
                </a:solidFill>
                <a:effectLst/>
                <a:latin typeface="Segoe UI Symbol" panose="020B0502040204020203" pitchFamily="34" charset="0"/>
                <a:ea typeface="Calibri" panose="020F0502020204030204" pitchFamily="34" charset="0"/>
                <a:cs typeface="Segoe UI Symbol" panose="020B0502040204020203" pitchFamily="34" charset="0"/>
              </a:rPr>
              <a:t>✅</a:t>
            </a:r>
            <a:r>
              <a:rPr lang="es-CL" sz="3200" dirty="0">
                <a:solidFill>
                  <a:srgbClr val="00B050"/>
                </a:solidFill>
                <a:effectLst/>
                <a:latin typeface="Arial" panose="020B0604020202020204" pitchFamily="34" charset="0"/>
                <a:ea typeface="Calibri" panose="020F0502020204030204" pitchFamily="34" charset="0"/>
              </a:rPr>
              <a:t>									      </a:t>
            </a:r>
            <a:r>
              <a:rPr lang="es-CL" sz="3200" dirty="0">
                <a:solidFill>
                  <a:srgbClr val="C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s-CL" sz="3200" dirty="0">
                <a:solidFill>
                  <a:srgbClr val="C00000"/>
                </a:solidFill>
                <a:effectLst/>
                <a:latin typeface="Arial" panose="020B0604020202020204" pitchFamily="34" charset="0"/>
                <a:ea typeface="Calibri" panose="020F0502020204030204" pitchFamily="34" charset="0"/>
              </a:rPr>
              <a:t>	</a:t>
            </a:r>
            <a:endParaRPr lang="en-GB" sz="3200" dirty="0"/>
          </a:p>
        </p:txBody>
      </p:sp>
      <p:pic>
        <p:nvPicPr>
          <p:cNvPr id="4" name="Marcador de contenido 3">
            <a:extLst>
              <a:ext uri="{FF2B5EF4-FFF2-40B4-BE49-F238E27FC236}">
                <a16:creationId xmlns:a16="http://schemas.microsoft.com/office/drawing/2014/main" id="{C6133A39-8347-4BF2-8003-7A9F86624E6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0665" y="886266"/>
            <a:ext cx="4529797" cy="4600133"/>
          </a:xfrm>
          <a:prstGeom prst="rect">
            <a:avLst/>
          </a:prstGeom>
          <a:noFill/>
          <a:ln>
            <a:noFill/>
          </a:ln>
        </p:spPr>
      </p:pic>
      <p:pic>
        <p:nvPicPr>
          <p:cNvPr id="5" name="Marcador de contenido 3" descr="Reciclado de Plásticos ¿Cómo se Reciclan?">
            <a:extLst>
              <a:ext uri="{FF2B5EF4-FFF2-40B4-BE49-F238E27FC236}">
                <a16:creationId xmlns:a16="http://schemas.microsoft.com/office/drawing/2014/main" id="{951646FE-B3F9-4C86-BEA2-CDE02A3A9AE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69612" y="886266"/>
            <a:ext cx="4529797" cy="4600134"/>
          </a:xfrm>
          <a:prstGeom prst="rect">
            <a:avLst/>
          </a:prstGeom>
          <a:noFill/>
          <a:ln>
            <a:noFill/>
          </a:ln>
        </p:spPr>
      </p:pic>
    </p:spTree>
    <p:extLst>
      <p:ext uri="{BB962C8B-B14F-4D97-AF65-F5344CB8AC3E}">
        <p14:creationId xmlns:p14="http://schemas.microsoft.com/office/powerpoint/2010/main" val="404511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12EA5-75CA-4027-B12C-62A3410A3016}"/>
              </a:ext>
            </a:extLst>
          </p:cNvPr>
          <p:cNvSpPr>
            <a:spLocks noGrp="1"/>
          </p:cNvSpPr>
          <p:nvPr>
            <p:ph type="title"/>
          </p:nvPr>
        </p:nvSpPr>
        <p:spPr>
          <a:xfrm>
            <a:off x="1881809" y="624110"/>
            <a:ext cx="9753600" cy="555333"/>
          </a:xfrm>
        </p:spPr>
        <p:txBody>
          <a:bodyPr>
            <a:normAutofit/>
          </a:bodyPr>
          <a:lstStyle/>
          <a:p>
            <a:pPr algn="ctr"/>
            <a:r>
              <a:rPr lang="es-CL" sz="20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REUNIONES DE TRABAJO PERIÓDICAS CON PERSONAL DE LA HACIENDA</a:t>
            </a:r>
            <a:endParaRPr lang="en-GB" sz="2000" i="1" dirty="0"/>
          </a:p>
        </p:txBody>
      </p:sp>
      <p:sp>
        <p:nvSpPr>
          <p:cNvPr id="3" name="Marcador de contenido 2">
            <a:extLst>
              <a:ext uri="{FF2B5EF4-FFF2-40B4-BE49-F238E27FC236}">
                <a16:creationId xmlns:a16="http://schemas.microsoft.com/office/drawing/2014/main" id="{AE9FF37B-91C8-4A0A-88A8-7AE5C01B61EE}"/>
              </a:ext>
            </a:extLst>
          </p:cNvPr>
          <p:cNvSpPr>
            <a:spLocks noGrp="1"/>
          </p:cNvSpPr>
          <p:nvPr>
            <p:ph idx="1"/>
          </p:nvPr>
        </p:nvSpPr>
        <p:spPr>
          <a:xfrm>
            <a:off x="1630017" y="1577009"/>
            <a:ext cx="9874595" cy="4334213"/>
          </a:xfrm>
        </p:spPr>
        <p:txBody>
          <a:bodyPr/>
          <a:lstStyle/>
          <a:p>
            <a:pPr algn="just">
              <a:lnSpc>
                <a:spcPct val="107000"/>
              </a:lnSpc>
              <a:spcAft>
                <a:spcPts val="800"/>
              </a:spcAft>
            </a:pPr>
            <a:endParaRPr lang="es-C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establecer y mantener una comunicación efectiva y fluida entre el personal de la Hacienda y el Comité, mantenemos reuniones permanentes con los trabadores y además otra con el Administrador, secretaria y Capataz.</a:t>
            </a:r>
          </a:p>
          <a:p>
            <a:pPr marL="0" indent="0" algn="just">
              <a:lnSpc>
                <a:spcPct val="107000"/>
              </a:lnSpc>
              <a:spcAft>
                <a:spcPts val="8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instalará un diario mural en la oficina de la Sra. secretaria Evelyn Novoa, para que esté actualizada e informadas todas las tareas semanales que ejecuta cada trabajador y con novedades tales como: cumpleaños, si algún trabajador está con L/Médica, permisos, y cualquier información de interés para los que visiten la oficina.</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2483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47A5E-5D94-45A4-A555-A32FBC92C544}"/>
              </a:ext>
            </a:extLst>
          </p:cNvPr>
          <p:cNvSpPr>
            <a:spLocks noGrp="1"/>
          </p:cNvSpPr>
          <p:nvPr>
            <p:ph type="title"/>
          </p:nvPr>
        </p:nvSpPr>
        <p:spPr>
          <a:xfrm>
            <a:off x="2592925" y="265043"/>
            <a:ext cx="8911687" cy="681735"/>
          </a:xfrm>
        </p:spPr>
        <p:txBody>
          <a:bodyPr>
            <a:normAutofit/>
          </a:bodyPr>
          <a:lstStyle/>
          <a:p>
            <a:pPr algn="ctr"/>
            <a:r>
              <a:rPr lang="es-CL" sz="2800" b="1" i="1" u="sng" dirty="0">
                <a:solidFill>
                  <a:schemeClr val="tx1"/>
                </a:solidFill>
                <a:latin typeface="Arial" panose="020B0604020202020204" pitchFamily="34" charset="0"/>
                <a:cs typeface="Arial" panose="020B0604020202020204" pitchFamily="34" charset="0"/>
              </a:rPr>
              <a:t>Situación demanda DGA  y Asesoramiento Legal</a:t>
            </a:r>
            <a:endParaRPr lang="en-GB" sz="2800" b="1" i="1" u="sng" dirty="0">
              <a:solidFill>
                <a:schemeClr val="tx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49D3710-ED8B-481D-A0D2-A2A3F0AAD2DA}"/>
              </a:ext>
            </a:extLst>
          </p:cNvPr>
          <p:cNvSpPr>
            <a:spLocks noGrp="1"/>
          </p:cNvSpPr>
          <p:nvPr>
            <p:ph idx="1"/>
          </p:nvPr>
        </p:nvSpPr>
        <p:spPr>
          <a:xfrm>
            <a:off x="1908313" y="1245704"/>
            <a:ext cx="9596299" cy="5035826"/>
          </a:xfrm>
        </p:spPr>
        <p:txBody>
          <a:bodyPr/>
          <a:lstStyle/>
          <a:p>
            <a:pPr algn="just">
              <a:lnSpc>
                <a:spcPct val="107000"/>
              </a:lnSpc>
              <a:spcAft>
                <a:spcPts val="800"/>
              </a:spcAft>
            </a:pPr>
            <a:endParaRPr lang="es-C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Estamos preocupados al igual que todos, por la demanda que realizara una propietaria ante la DGA a nuestra hacienda. Este tema sigue en manos de los abogados, pero debido a la situación COVID, los tribunales y oficinas administrativas están operando virtualmente y con mucha demora, no hemos tenido novedades. Este trámite, está siendo llevado por el estudio jurídico Orellana.</a:t>
            </a: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mismo estudio jurídico, está a cargo de ejecutar la cobranza de los gastos comunes de los vecinos morosos. </a:t>
            </a: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Dentro de los próximos días, se publicará vía mail detalle de la morosidad de cada parcela. </a:t>
            </a:r>
            <a:r>
              <a:rPr lang="es-CL"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NOTA:</a:t>
            </a:r>
            <a:r>
              <a:rPr lang="es-CL" sz="18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 instrucciones de nuestros abogados, no podemos revelar el nombre de los parceleros; sólo se informa Nro. de Parcela y monto de la deuda.</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53902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A4C04-D12F-48FD-AB9E-A1C965B78F6E}"/>
              </a:ext>
            </a:extLst>
          </p:cNvPr>
          <p:cNvSpPr>
            <a:spLocks noGrp="1"/>
          </p:cNvSpPr>
          <p:nvPr>
            <p:ph type="title"/>
          </p:nvPr>
        </p:nvSpPr>
        <p:spPr>
          <a:xfrm>
            <a:off x="2592925" y="624110"/>
            <a:ext cx="8911687" cy="913142"/>
          </a:xfrm>
        </p:spPr>
        <p:txBody>
          <a:bodyPr>
            <a:normAutofit/>
          </a:bodyPr>
          <a:lstStyle/>
          <a:p>
            <a:pPr algn="ctr"/>
            <a:r>
              <a:rPr lang="es-CL" sz="3200" b="1" i="1" u="sng" dirty="0">
                <a:latin typeface="Arial" panose="020B0604020202020204" pitchFamily="34" charset="0"/>
                <a:cs typeface="Arial" panose="020B0604020202020204" pitchFamily="34" charset="0"/>
              </a:rPr>
              <a:t>TESORERIA </a:t>
            </a:r>
            <a:endParaRPr lang="en-GB" sz="3200" b="1" i="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A3E666C0-3EDC-4683-AB29-F0E69E593999}"/>
              </a:ext>
            </a:extLst>
          </p:cNvPr>
          <p:cNvSpPr>
            <a:spLocks noGrp="1"/>
          </p:cNvSpPr>
          <p:nvPr>
            <p:ph idx="1"/>
          </p:nvPr>
        </p:nvSpPr>
        <p:spPr>
          <a:xfrm>
            <a:off x="1881809" y="1537252"/>
            <a:ext cx="9622803" cy="4373970"/>
          </a:xfrm>
        </p:spPr>
        <p:txBody>
          <a:bodyPr/>
          <a:lstStyle/>
          <a:p>
            <a:pPr algn="just">
              <a:lnSpc>
                <a:spcPct val="107000"/>
              </a:lnSpc>
              <a:spcAft>
                <a:spcPts val="800"/>
              </a:spcAft>
            </a:pPr>
            <a:r>
              <a:rPr lang="es-CL" sz="19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 fecha 3 de junio, se entregó vía mail cartolas bancarias con el movimiento de la Cuenta Corriente y los dineros, ingresos, egresos. Se seguirá aplicando esta forma de transparencia. </a:t>
            </a:r>
            <a:endParaRPr lang="en-GB" sz="19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9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simple hecho de vivir en comunidad implica responsabilidades. La idea es que todos los que integran la Hacienda El Pangal, podamos vivir en paz. Con el fin de mantener y resguardar los bienes de uso común, destinamos distintos recursos para mantener el correcto funcionamiento de esta hacienda, y para esto sólo tenemos el ingreso por GASTO COMUN. </a:t>
            </a:r>
            <a:r>
              <a:rPr lang="es-CL" sz="1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Existen los siguientes gastos ordinarios:</a:t>
            </a:r>
            <a:endParaRPr lang="en-GB" sz="1900" i="1" dirty="0">
              <a:effectLst/>
              <a:latin typeface="Calibri" panose="020F0502020204030204" pitchFamily="34" charset="0"/>
              <a:ea typeface="Calibri" panose="020F0502020204030204" pitchFamily="34" charset="0"/>
              <a:cs typeface="Times New Roman" panose="02020603050405020304" pitchFamily="18" charset="0"/>
            </a:endParaRPr>
          </a:p>
          <a:p>
            <a:r>
              <a:rPr lang="es-CL" sz="19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Administración:</a:t>
            </a:r>
            <a:r>
              <a:rPr lang="es-CL" sz="1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Remuneraciones del personal, cotizaciones previsionales, cumplimiento de normativas laborales, vestimenta y otros</a:t>
            </a:r>
            <a:r>
              <a:rPr lang="es-CL"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87410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1C1B0D-D58B-43B5-BCB9-5FFAD126ABD3}"/>
              </a:ext>
            </a:extLst>
          </p:cNvPr>
          <p:cNvSpPr>
            <a:spLocks noGrp="1"/>
          </p:cNvSpPr>
          <p:nvPr>
            <p:ph idx="1"/>
          </p:nvPr>
        </p:nvSpPr>
        <p:spPr>
          <a:xfrm>
            <a:off x="1908313" y="304800"/>
            <a:ext cx="9596299" cy="5181601"/>
          </a:xfrm>
        </p:spPr>
        <p:txBody>
          <a:bodyPr>
            <a:normAutofit fontScale="92500" lnSpcReduction="10000"/>
          </a:bodyPr>
          <a:lstStyle/>
          <a:p>
            <a:pPr algn="just" fontAlgn="base">
              <a:spcAft>
                <a:spcPts val="1920"/>
              </a:spcAft>
            </a:pPr>
            <a:endParaRPr lang="es-CL" sz="2000" i="1" u="sng" dirty="0">
              <a:solidFill>
                <a:srgbClr val="000000"/>
              </a:solidFill>
              <a:effectLst/>
              <a:latin typeface="Arial" panose="020B0604020202020204" pitchFamily="34" charset="0"/>
              <a:ea typeface="Times New Roman" panose="02020603050405020304" pitchFamily="18" charset="0"/>
            </a:endParaRPr>
          </a:p>
          <a:p>
            <a:pPr algn="just" fontAlgn="base">
              <a:spcAft>
                <a:spcPts val="1920"/>
              </a:spcAft>
            </a:pPr>
            <a:r>
              <a:rPr lang="es-CL" sz="2000" i="1" u="sng" dirty="0">
                <a:solidFill>
                  <a:srgbClr val="000000"/>
                </a:solidFill>
                <a:effectLst/>
                <a:latin typeface="Arial" panose="020B0604020202020204" pitchFamily="34" charset="0"/>
                <a:ea typeface="Times New Roman" panose="02020603050405020304" pitchFamily="18" charset="0"/>
              </a:rPr>
              <a:t>Mantención preventiva:</a:t>
            </a:r>
            <a:r>
              <a:rPr lang="es-CL" sz="2000" i="1" dirty="0">
                <a:solidFill>
                  <a:srgbClr val="000000"/>
                </a:solidFill>
                <a:effectLst/>
                <a:latin typeface="Arial" panose="020B0604020202020204" pitchFamily="34" charset="0"/>
                <a:ea typeface="Times New Roman" panose="02020603050405020304" pitchFamily="18" charset="0"/>
              </a:rPr>
              <a:t> Los necesarios para el mantenimiento de los bienes del dominio común, como revisiones periódicas de orden técnico, como las motobombas, aseo y lubricación de las maquinarias.</a:t>
            </a:r>
          </a:p>
          <a:p>
            <a:pPr marL="0" indent="0" algn="just" fontAlgn="base">
              <a:spcAft>
                <a:spcPts val="1920"/>
              </a:spcAft>
              <a:buNone/>
            </a:pPr>
            <a:endParaRPr lang="en-GB" sz="2000" i="1" dirty="0">
              <a:effectLst/>
              <a:latin typeface="Times New Roman" panose="02020603050405020304" pitchFamily="18" charset="0"/>
              <a:ea typeface="Times New Roman" panose="02020603050405020304" pitchFamily="18" charset="0"/>
            </a:endParaRPr>
          </a:p>
          <a:p>
            <a:pPr algn="just" fontAlgn="base">
              <a:spcAft>
                <a:spcPts val="1920"/>
              </a:spcAft>
            </a:pPr>
            <a:r>
              <a:rPr lang="es-CL" sz="2000" i="1" u="sng" dirty="0">
                <a:solidFill>
                  <a:srgbClr val="000000"/>
                </a:solidFill>
                <a:effectLst/>
                <a:latin typeface="Arial" panose="020B0604020202020204" pitchFamily="34" charset="0"/>
                <a:ea typeface="Times New Roman" panose="02020603050405020304" pitchFamily="18" charset="0"/>
              </a:rPr>
              <a:t>Reparación</a:t>
            </a:r>
            <a:r>
              <a:rPr lang="es-CL" sz="2000" i="1" dirty="0">
                <a:solidFill>
                  <a:srgbClr val="000000"/>
                </a:solidFill>
                <a:effectLst/>
                <a:latin typeface="Arial" panose="020B0604020202020204" pitchFamily="34" charset="0"/>
                <a:ea typeface="Times New Roman" panose="02020603050405020304" pitchFamily="18" charset="0"/>
              </a:rPr>
              <a:t>: Los que demande el arreglo de desperfectos o deterioros de los bienes de dominio común o el reemplazo de artefactos, piezas o partes de éstos, entre los que se encuentran las instalaciones de agua potable.</a:t>
            </a:r>
          </a:p>
          <a:p>
            <a:pPr marL="0" indent="0" algn="just" fontAlgn="base">
              <a:spcAft>
                <a:spcPts val="1920"/>
              </a:spcAft>
              <a:buNone/>
            </a:pPr>
            <a:endParaRPr lang="en-GB" sz="2000" i="1" dirty="0">
              <a:effectLst/>
              <a:latin typeface="Times New Roman" panose="02020603050405020304" pitchFamily="18" charset="0"/>
              <a:ea typeface="Times New Roman" panose="02020603050405020304" pitchFamily="18" charset="0"/>
            </a:endParaRPr>
          </a:p>
          <a:p>
            <a:pPr algn="just" fontAlgn="base">
              <a:spcAft>
                <a:spcPts val="1920"/>
              </a:spcAft>
            </a:pPr>
            <a:r>
              <a:rPr lang="es-CL" sz="2000" i="1" dirty="0">
                <a:solidFill>
                  <a:srgbClr val="000000"/>
                </a:solidFill>
                <a:effectLst/>
                <a:latin typeface="Arial" panose="020B0604020202020204" pitchFamily="34" charset="0"/>
                <a:ea typeface="Times New Roman" panose="02020603050405020304" pitchFamily="18" charset="0"/>
              </a:rPr>
              <a:t>Por lo anterior, solicitamos cancelar los Gastos Comunes mensuales que equivalen a UF 1,8 (una como ocho unidades de fomento).</a:t>
            </a:r>
            <a:endParaRPr lang="en-GB" sz="2000" i="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56136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59F3C-B648-4912-B8BE-992D017A8051}"/>
              </a:ext>
            </a:extLst>
          </p:cNvPr>
          <p:cNvSpPr>
            <a:spLocks noGrp="1"/>
          </p:cNvSpPr>
          <p:nvPr>
            <p:ph type="title"/>
          </p:nvPr>
        </p:nvSpPr>
        <p:spPr>
          <a:xfrm>
            <a:off x="1881809" y="412075"/>
            <a:ext cx="9622803" cy="1280890"/>
          </a:xfrm>
        </p:spPr>
        <p:txBody>
          <a:bodyPr>
            <a:normAutofit/>
          </a:bodyPr>
          <a:lstStyle/>
          <a:p>
            <a:pPr algn="ctr"/>
            <a:r>
              <a:rPr lang="es-CL" sz="2000" i="1"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Estuvimos trabajando durante el mes de junio en la Construcción de la caseta de la </a:t>
            </a:r>
            <a:r>
              <a:rPr lang="es-CL" sz="2000" i="1" u="sng" dirty="0">
                <a:solidFill>
                  <a:srgbClr val="262626"/>
                </a:solidFill>
                <a:effectLst/>
                <a:latin typeface="Arial" panose="020B0604020202020204" pitchFamily="34" charset="0"/>
                <a:ea typeface="Calibri" panose="020F0502020204030204" pitchFamily="34" charset="0"/>
                <a:cs typeface="Times New Roman" panose="02020603050405020304" pitchFamily="18" charset="0"/>
              </a:rPr>
              <a:t>bomba del pozo 4, que se encuentra junto a la cancha de tenis.</a:t>
            </a:r>
            <a:br>
              <a:rPr lang="en-GB" sz="2000" i="1" dirty="0">
                <a:effectLst/>
                <a:latin typeface="Calibri" panose="020F0502020204030204" pitchFamily="34" charset="0"/>
                <a:ea typeface="Calibri" panose="020F0502020204030204" pitchFamily="34" charset="0"/>
                <a:cs typeface="Times New Roman" panose="02020603050405020304" pitchFamily="18" charset="0"/>
              </a:rPr>
            </a:br>
            <a:endParaRPr lang="en-GB" sz="2000" i="1" dirty="0"/>
          </a:p>
        </p:txBody>
      </p:sp>
      <p:pic>
        <p:nvPicPr>
          <p:cNvPr id="4" name="Marcador de contenido 3">
            <a:extLst>
              <a:ext uri="{FF2B5EF4-FFF2-40B4-BE49-F238E27FC236}">
                <a16:creationId xmlns:a16="http://schemas.microsoft.com/office/drawing/2014/main" id="{96BFBB4B-FEC8-4903-BBCA-484AFEA17DA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3883" y="1885071"/>
            <a:ext cx="3317999" cy="3657600"/>
          </a:xfrm>
          <a:prstGeom prst="rect">
            <a:avLst/>
          </a:prstGeom>
          <a:noFill/>
          <a:ln>
            <a:noFill/>
          </a:ln>
        </p:spPr>
      </p:pic>
      <p:pic>
        <p:nvPicPr>
          <p:cNvPr id="5" name="Imagen 4">
            <a:extLst>
              <a:ext uri="{FF2B5EF4-FFF2-40B4-BE49-F238E27FC236}">
                <a16:creationId xmlns:a16="http://schemas.microsoft.com/office/drawing/2014/main" id="{6F84640B-E46B-4AF4-90D9-D1EF463FED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885070"/>
            <a:ext cx="3132406" cy="3657600"/>
          </a:xfrm>
          <a:prstGeom prst="rect">
            <a:avLst/>
          </a:prstGeom>
          <a:noFill/>
          <a:ln>
            <a:noFill/>
          </a:ln>
        </p:spPr>
      </p:pic>
    </p:spTree>
    <p:extLst>
      <p:ext uri="{BB962C8B-B14F-4D97-AF65-F5344CB8AC3E}">
        <p14:creationId xmlns:p14="http://schemas.microsoft.com/office/powerpoint/2010/main" val="1725263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39116-C330-4E1D-9662-332B7166C808}"/>
              </a:ext>
            </a:extLst>
          </p:cNvPr>
          <p:cNvSpPr>
            <a:spLocks noGrp="1"/>
          </p:cNvSpPr>
          <p:nvPr>
            <p:ph type="title"/>
          </p:nvPr>
        </p:nvSpPr>
        <p:spPr>
          <a:xfrm>
            <a:off x="1709531" y="212035"/>
            <a:ext cx="9795082" cy="734743"/>
          </a:xfrm>
        </p:spPr>
        <p:txBody>
          <a:bodyPr>
            <a:normAutofit/>
          </a:bodyPr>
          <a:lstStyle/>
          <a:p>
            <a:r>
              <a:rPr lang="es-CL" sz="2600" b="1" u="sng" dirty="0">
                <a:latin typeface="Arial" panose="020B0604020202020204" pitchFamily="34" charset="0"/>
                <a:cs typeface="Arial" panose="020B0604020202020204" pitchFamily="34" charset="0"/>
              </a:rPr>
              <a:t>VARIOS:</a:t>
            </a:r>
            <a:endParaRPr lang="en-GB" sz="2600" b="1" u="sng"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8FB4C458-72B4-4555-9BF7-A9AABC0AEE35}"/>
              </a:ext>
            </a:extLst>
          </p:cNvPr>
          <p:cNvSpPr>
            <a:spLocks noGrp="1"/>
          </p:cNvSpPr>
          <p:nvPr>
            <p:ph idx="1"/>
          </p:nvPr>
        </p:nvSpPr>
        <p:spPr>
          <a:xfrm>
            <a:off x="1709531" y="689113"/>
            <a:ext cx="9795082" cy="5579165"/>
          </a:xfrm>
        </p:spPr>
        <p:txBody>
          <a:bodyPr>
            <a:normAutofit fontScale="25000" lnSpcReduction="20000"/>
          </a:bodyPr>
          <a:lstStyle/>
          <a:p>
            <a:pPr marL="0" indent="0">
              <a:spcAft>
                <a:spcPts val="0"/>
              </a:spcAft>
              <a:buNone/>
            </a:pPr>
            <a:endParaRPr lang="en-GB" sz="1800" dirty="0">
              <a:effectLst/>
              <a:latin typeface="Times New Roman" panose="02020603050405020304" pitchFamily="18" charset="0"/>
              <a:ea typeface="Times New Roman" panose="02020603050405020304" pitchFamily="18" charset="0"/>
            </a:endParaRPr>
          </a:p>
          <a:p>
            <a:pPr algn="just">
              <a:spcAft>
                <a:spcPts val="0"/>
              </a:spcAft>
            </a:pPr>
            <a:r>
              <a:rPr lang="es-CL" sz="6400" i="1" kern="1200" dirty="0">
                <a:solidFill>
                  <a:srgbClr val="000000"/>
                </a:solidFill>
                <a:effectLst/>
                <a:latin typeface="Arial" panose="020B0604020202020204" pitchFamily="34" charset="0"/>
                <a:ea typeface="+mn-ea"/>
              </a:rPr>
              <a:t>Queremos agradecer a Evelyn Novoa, secretaria de nuestra Hacienda, quien realizó un trabajo exhaustivo llamando a todos los propietarios del Pangal y actualizando la base de datos. Esta información es confidencial y no puede ser entregada a residentes que la requieran, salvo al Comité de Seguridad. </a:t>
            </a:r>
            <a:endParaRPr lang="en-GB" sz="6400" i="1" dirty="0">
              <a:effectLst/>
              <a:latin typeface="Times New Roman" panose="02020603050405020304" pitchFamily="18" charset="0"/>
              <a:ea typeface="Times New Roman" panose="02020603050405020304" pitchFamily="18" charset="0"/>
            </a:endParaRPr>
          </a:p>
          <a:p>
            <a:pPr marL="0" indent="0">
              <a:spcAft>
                <a:spcPts val="0"/>
              </a:spcAft>
              <a:buNone/>
            </a:pPr>
            <a:r>
              <a:rPr lang="es-CL" sz="6400" i="1" kern="1200" dirty="0">
                <a:solidFill>
                  <a:srgbClr val="000000"/>
                </a:solidFill>
                <a:effectLst/>
                <a:latin typeface="Arial" panose="020B0604020202020204" pitchFamily="34" charset="0"/>
                <a:ea typeface="+mn-ea"/>
              </a:rPr>
              <a:t> </a:t>
            </a:r>
            <a:endParaRPr lang="en-GB" sz="6400" i="1" dirty="0">
              <a:effectLst/>
              <a:latin typeface="Times New Roman" panose="02020603050405020304" pitchFamily="18" charset="0"/>
              <a:ea typeface="Times New Roman" panose="02020603050405020304" pitchFamily="18" charset="0"/>
            </a:endParaRPr>
          </a:p>
          <a:p>
            <a:pPr algn="just">
              <a:spcAft>
                <a:spcPts val="0"/>
              </a:spcAft>
            </a:pPr>
            <a:r>
              <a:rPr lang="es-CL" sz="6400" i="1" kern="1200" dirty="0">
                <a:solidFill>
                  <a:srgbClr val="000000"/>
                </a:solidFill>
                <a:effectLst/>
                <a:latin typeface="Arial" panose="020B0604020202020204" pitchFamily="34" charset="0"/>
                <a:ea typeface="+mn-ea"/>
              </a:rPr>
              <a:t>Informamos que solicitamos al administrador hace unos 20 días atrás, confeccionar un Inventario de toda la existencia de equipos, máquinas, motos, sillas, computador, escritorios, y todo tipo de material de construcción y mantención y llevar una bitácora del uso y estado de éstos.  </a:t>
            </a:r>
            <a:endParaRPr lang="en-GB" sz="6400" i="1" dirty="0">
              <a:effectLst/>
              <a:latin typeface="Times New Roman" panose="02020603050405020304" pitchFamily="18" charset="0"/>
              <a:ea typeface="Times New Roman" panose="02020603050405020304" pitchFamily="18" charset="0"/>
            </a:endParaRPr>
          </a:p>
          <a:p>
            <a:pPr marL="0" indent="0">
              <a:spcAft>
                <a:spcPts val="0"/>
              </a:spcAft>
              <a:buNone/>
            </a:pPr>
            <a:r>
              <a:rPr lang="es-CL" sz="6400" i="1" kern="1200" dirty="0">
                <a:solidFill>
                  <a:srgbClr val="000000"/>
                </a:solidFill>
                <a:effectLst/>
                <a:latin typeface="Arial" panose="020B0604020202020204" pitchFamily="34" charset="0"/>
                <a:ea typeface="+mn-ea"/>
              </a:rPr>
              <a:t> </a:t>
            </a:r>
            <a:endParaRPr lang="en-GB" sz="6400" i="1" dirty="0">
              <a:effectLst/>
              <a:latin typeface="Times New Roman" panose="02020603050405020304" pitchFamily="18" charset="0"/>
              <a:ea typeface="Times New Roman" panose="02020603050405020304" pitchFamily="18" charset="0"/>
            </a:endParaRPr>
          </a:p>
          <a:p>
            <a:pPr algn="just">
              <a:spcAft>
                <a:spcPts val="0"/>
              </a:spcAft>
            </a:pPr>
            <a:r>
              <a:rPr lang="es-CL" sz="6400" i="1" kern="1200" dirty="0">
                <a:solidFill>
                  <a:srgbClr val="000000"/>
                </a:solidFill>
                <a:effectLst/>
                <a:latin typeface="Arial" panose="020B0604020202020204" pitchFamily="34" charset="0"/>
                <a:ea typeface="+mn-ea"/>
              </a:rPr>
              <a:t>Se sigue con el plan de trabajo semanal de parte de los trabajadores y el cumplimiento de los trabajos y la supervisión está a cargo del administrador don Mario Muñoz.   </a:t>
            </a:r>
            <a:endParaRPr lang="en-GB" sz="6400" i="1" dirty="0">
              <a:effectLst/>
              <a:latin typeface="Times New Roman" panose="02020603050405020304" pitchFamily="18" charset="0"/>
              <a:ea typeface="Times New Roman" panose="02020603050405020304" pitchFamily="18" charset="0"/>
            </a:endParaRPr>
          </a:p>
          <a:p>
            <a:pPr marL="0" indent="0">
              <a:spcAft>
                <a:spcPts val="0"/>
              </a:spcAft>
              <a:buNone/>
            </a:pPr>
            <a:r>
              <a:rPr lang="es-CL" sz="6400" i="1" kern="1200" dirty="0">
                <a:solidFill>
                  <a:srgbClr val="000000"/>
                </a:solidFill>
                <a:effectLst/>
                <a:latin typeface="Arial" panose="020B0604020202020204" pitchFamily="34" charset="0"/>
                <a:ea typeface="+mn-ea"/>
              </a:rPr>
              <a:t> </a:t>
            </a:r>
            <a:endParaRPr lang="en-GB" sz="6400" i="1" dirty="0">
              <a:effectLst/>
              <a:latin typeface="Times New Roman" panose="02020603050405020304" pitchFamily="18" charset="0"/>
              <a:ea typeface="Times New Roman" panose="02020603050405020304" pitchFamily="18" charset="0"/>
            </a:endParaRPr>
          </a:p>
          <a:p>
            <a:pPr algn="just">
              <a:spcAft>
                <a:spcPts val="0"/>
              </a:spcAft>
            </a:pPr>
            <a:r>
              <a:rPr lang="es-CL" sz="6400" i="1" kern="1200" dirty="0">
                <a:solidFill>
                  <a:srgbClr val="000000"/>
                </a:solidFill>
                <a:effectLst/>
                <a:latin typeface="Arial" panose="020B0604020202020204" pitchFamily="34" charset="0"/>
                <a:ea typeface="+mn-ea"/>
              </a:rPr>
              <a:t>Se envió carta al alcalde de Casablanca y a todo el Concejo Municipal, para que se pronuncien sobre un cartel y posible instalación de empresa con residuos en la ruta F-74, cerca de la plaza de pesaje. A la fecha no hemos tenido respuesta. Durante los próximos días haremos llegar también carta con fotos y empresa patrocinante que está en la carretera al </a:t>
            </a:r>
            <a:r>
              <a:rPr lang="es-CL" sz="6400" b="1" i="1" dirty="0">
                <a:solidFill>
                  <a:srgbClr val="222222"/>
                </a:solidFill>
                <a:effectLst/>
                <a:latin typeface="Arial" panose="020B0604020202020204" pitchFamily="34" charset="0"/>
                <a:ea typeface="Times New Roman" panose="02020603050405020304" pitchFamily="18" charset="0"/>
              </a:rPr>
              <a:t>SEIA</a:t>
            </a:r>
            <a:r>
              <a:rPr lang="es-CL" sz="6400" i="1" dirty="0">
                <a:solidFill>
                  <a:srgbClr val="222222"/>
                </a:solidFill>
                <a:effectLst/>
                <a:latin typeface="Arial" panose="020B0604020202020204" pitchFamily="34" charset="0"/>
                <a:ea typeface="Times New Roman" panose="02020603050405020304" pitchFamily="18" charset="0"/>
              </a:rPr>
              <a:t> (Sistema Nacional de Evaluación de Impacto Ambiental), Ministerio de Medio Ambiente, etc. </a:t>
            </a:r>
            <a:endParaRPr lang="en-GB" sz="6400" i="1" dirty="0">
              <a:effectLst/>
              <a:latin typeface="Times New Roman" panose="02020603050405020304" pitchFamily="18" charset="0"/>
              <a:ea typeface="Times New Roman" panose="02020603050405020304" pitchFamily="18" charset="0"/>
            </a:endParaRPr>
          </a:p>
          <a:p>
            <a:pPr marL="0" indent="0">
              <a:spcAft>
                <a:spcPts val="0"/>
              </a:spcAft>
              <a:buNone/>
            </a:pPr>
            <a:r>
              <a:rPr lang="es-CL" sz="6400" i="1" dirty="0">
                <a:solidFill>
                  <a:srgbClr val="222222"/>
                </a:solidFill>
                <a:effectLst/>
                <a:latin typeface="Arial" panose="020B0604020202020204" pitchFamily="34" charset="0"/>
                <a:ea typeface="Times New Roman" panose="02020603050405020304" pitchFamily="18" charset="0"/>
              </a:rPr>
              <a:t> </a:t>
            </a:r>
            <a:endParaRPr lang="en-GB" sz="6400" i="1" dirty="0">
              <a:effectLst/>
              <a:latin typeface="Times New Roman" panose="02020603050405020304" pitchFamily="18" charset="0"/>
              <a:ea typeface="Times New Roman" panose="02020603050405020304" pitchFamily="18" charset="0"/>
            </a:endParaRPr>
          </a:p>
          <a:p>
            <a:pPr algn="just">
              <a:spcAft>
                <a:spcPts val="0"/>
              </a:spcAft>
            </a:pPr>
            <a:r>
              <a:rPr lang="es-CL" sz="6400" i="1" kern="1200" dirty="0">
                <a:solidFill>
                  <a:srgbClr val="000000"/>
                </a:solidFill>
                <a:effectLst/>
                <a:latin typeface="Arial" panose="020B0604020202020204" pitchFamily="34" charset="0"/>
                <a:ea typeface="+mn-ea"/>
              </a:rPr>
              <a:t>El 11 de junio, algunas parcelas de la III Etapa, quedaron sin agua, </a:t>
            </a:r>
            <a:r>
              <a:rPr lang="es-CL" sz="6400" i="1" dirty="0">
                <a:solidFill>
                  <a:srgbClr val="222222"/>
                </a:solidFill>
                <a:effectLst/>
                <a:latin typeface="Arial" panose="020B0604020202020204" pitchFamily="34" charset="0"/>
                <a:ea typeface="Times New Roman" panose="02020603050405020304" pitchFamily="18" charset="0"/>
              </a:rPr>
              <a:t>debido a trabajos que realizaba un parcelero con retroexcavadora, quien rompió la red de agua para la tercera etapa, se debió cortar el suministro y fue reparada durante el día.</a:t>
            </a:r>
            <a:endParaRPr lang="en-GB" sz="6400" i="1"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71986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875E6-6C83-48F3-BC45-6CCA23A3F569}"/>
              </a:ext>
            </a:extLst>
          </p:cNvPr>
          <p:cNvSpPr>
            <a:spLocks noGrp="1"/>
          </p:cNvSpPr>
          <p:nvPr>
            <p:ph type="title"/>
          </p:nvPr>
        </p:nvSpPr>
        <p:spPr>
          <a:xfrm>
            <a:off x="1669775" y="450574"/>
            <a:ext cx="9834838" cy="622852"/>
          </a:xfrm>
        </p:spPr>
        <p:txBody>
          <a:bodyPr>
            <a:normAutofit fontScale="90000"/>
          </a:bodyPr>
          <a:lstStyle/>
          <a:p>
            <a:pPr algn="ctr"/>
            <a:r>
              <a:rPr lang="es-CL" sz="24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LIMPIEZA Y TRABAJOS DE PROPIETARIOS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Marcador de contenido 2">
            <a:extLst>
              <a:ext uri="{FF2B5EF4-FFF2-40B4-BE49-F238E27FC236}">
                <a16:creationId xmlns:a16="http://schemas.microsoft.com/office/drawing/2014/main" id="{E8279590-2D63-47A4-9ECB-00C908665C8B}"/>
              </a:ext>
            </a:extLst>
          </p:cNvPr>
          <p:cNvSpPr>
            <a:spLocks noGrp="1"/>
          </p:cNvSpPr>
          <p:nvPr>
            <p:ph idx="1"/>
          </p:nvPr>
        </p:nvSpPr>
        <p:spPr>
          <a:xfrm>
            <a:off x="1762539" y="1245704"/>
            <a:ext cx="9742073" cy="5327374"/>
          </a:xfrm>
        </p:spPr>
        <p:txBody>
          <a:bodyPr/>
          <a:lstStyle/>
          <a:p>
            <a:pPr algn="just">
              <a:lnSpc>
                <a:spcPct val="107000"/>
              </a:lnSpc>
              <a:spcAft>
                <a:spcPts val="800"/>
              </a:spcAft>
            </a:pPr>
            <a:r>
              <a:rPr lang="es-CL" sz="17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realizó el domingo 28 de junio un operativo voluntario de limpieza 🧹 detrás de las caballerizas y de la cancha de tenis </a:t>
            </a:r>
            <a:r>
              <a:rPr lang="es-CL" sz="1700" i="1" dirty="0">
                <a:solidFill>
                  <a:srgbClr val="000000"/>
                </a:solidFill>
                <a:effectLst/>
                <a:latin typeface="Segoe UI Symbol" panose="020B0502040204020203" pitchFamily="34" charset="0"/>
                <a:ea typeface="Times New Roman" panose="02020603050405020304" pitchFamily="18" charset="0"/>
                <a:cs typeface="Segoe UI Symbol" panose="020B0502040204020203" pitchFamily="34" charset="0"/>
              </a:rPr>
              <a:t>🎾</a:t>
            </a:r>
            <a:r>
              <a:rPr lang="es-CL" sz="17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 llamó “Voluntariado Verde”.  Agradecemos a aquellos que participaron. Seguiremos haciendo cuadrillas y comunicando para que ojalá participemos todos con hijos y nietos a mantener nuestra hacienda hermosa. Se extrajo basura que llevaba años en ese lugar, como botellas de plástico y vidrio, alambres, madera. </a:t>
            </a:r>
            <a:endParaRPr lang="en-GB" sz="17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7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 solicita a los vecinos no dejar basura ni otros desechos en el sector detrás de la cancha de tenis. Para evitar esto se instaló un cerco de madera en la parte anterior, pero algunos vecinos insisten e ingresan por el portón del estacionamiento para dejar sus desechos, en especial muebles en desuso y ramas de árboles. Esto nos obligará a cercar la parte posterior de ese lugar para evitar lo anterior, lo que implica un gasto para la hacienda.</a:t>
            </a:r>
          </a:p>
          <a:p>
            <a:pPr algn="just">
              <a:lnSpc>
                <a:spcPct val="107000"/>
              </a:lnSpc>
              <a:spcAft>
                <a:spcPts val="800"/>
              </a:spcAft>
            </a:pPr>
            <a:r>
              <a:rPr lang="es-CL" sz="17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Agradecemos el apoyo de nuestros vecinos, aunque la convocatoria fue muy bajo lo esperado. Sólo participaron 3 vecinos más los integrantes de la directiva. Esperamos que a futuro se integren y participen más voluntarios. Para ello haremos un llamado con más tiempo.</a:t>
            </a:r>
            <a:endParaRPr lang="en-GB" sz="17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7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33919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1589" y="304800"/>
            <a:ext cx="9923023" cy="715617"/>
          </a:xfrm>
        </p:spPr>
        <p:txBody>
          <a:bodyPr>
            <a:normAutofit/>
          </a:bodyPr>
          <a:lstStyle/>
          <a:p>
            <a:pPr algn="ctr"/>
            <a:r>
              <a:rPr lang="es-CL" sz="2800" b="1" i="1" dirty="0">
                <a:latin typeface="Arial" panose="020B0604020202020204" pitchFamily="34" charset="0"/>
                <a:cs typeface="Arial" panose="020B0604020202020204" pitchFamily="34" charset="0"/>
              </a:rPr>
              <a:t>PRESENTACIÓN</a:t>
            </a:r>
            <a:endParaRPr lang="es-CL" sz="2800" b="1" i="1" dirty="0"/>
          </a:p>
        </p:txBody>
      </p:sp>
      <p:sp>
        <p:nvSpPr>
          <p:cNvPr id="3" name="Marcador de contenido 2"/>
          <p:cNvSpPr>
            <a:spLocks noGrp="1"/>
          </p:cNvSpPr>
          <p:nvPr>
            <p:ph idx="1"/>
          </p:nvPr>
        </p:nvSpPr>
        <p:spPr>
          <a:xfrm>
            <a:off x="1420837" y="1219200"/>
            <a:ext cx="9923024" cy="5014690"/>
          </a:xfrm>
        </p:spPr>
        <p:txBody>
          <a:bodyPr>
            <a:normAutofit fontScale="92500" lnSpcReduction="20000"/>
          </a:bodyPr>
          <a:lstStyle/>
          <a:p>
            <a:pPr algn="just">
              <a:lnSpc>
                <a:spcPct val="107000"/>
              </a:lnSpc>
              <a:spcAft>
                <a:spcPts val="800"/>
              </a:spcAft>
            </a:pPr>
            <a:endParaRPr lang="es-CL"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900" i="1" dirty="0">
                <a:effectLst/>
                <a:latin typeface="Arial" panose="020B0604020202020204" pitchFamily="34" charset="0"/>
                <a:ea typeface="Calibri" panose="020F0502020204030204" pitchFamily="34" charset="0"/>
                <a:cs typeface="Arial" panose="020B0604020202020204" pitchFamily="34" charset="0"/>
              </a:rPr>
              <a:t>Estimados amigos y vecinos, aprovechamos la ocasión del presente informe, para saludar a cada vecino y desearles que se encuentren bien de salud y bienestar familiar.</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900" i="1" dirty="0">
                <a:effectLst/>
                <a:latin typeface="Arial" panose="020B0604020202020204" pitchFamily="34" charset="0"/>
                <a:ea typeface="Calibri" panose="020F0502020204030204" pitchFamily="34" charset="0"/>
                <a:cs typeface="Arial" panose="020B0604020202020204" pitchFamily="34" charset="0"/>
              </a:rPr>
              <a:t>Informamos a través del presente “Hacienda El Pangal Informa N°3 del 2020” las actividades desarrolladas durante el mes de junio 2020.  </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900" i="1" dirty="0">
                <a:effectLst/>
                <a:latin typeface="Arial" panose="020B0604020202020204" pitchFamily="34" charset="0"/>
                <a:ea typeface="Calibri" panose="020F0502020204030204" pitchFamily="34" charset="0"/>
                <a:cs typeface="Arial" panose="020B0604020202020204" pitchFamily="34" charset="0"/>
              </a:rPr>
              <a:t>Cuando asumimos a fines de diciembre, nos propusimos hacer un trabajo comunitario, en equipo, crear comités para integrar a todos los vecinos, transparentar los gastos, etc., pero debido a la Pandemia decretada el mes de marzo del año en curso, han sido meses difíciles pero desafiantes para llevar adelante las mejoras y aun así hemos trabajado sin cesar en pro de los intereses de la comunidad pangalina.</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900" i="1" dirty="0">
                <a:effectLst/>
                <a:latin typeface="Arial" panose="020B0604020202020204" pitchFamily="34" charset="0"/>
                <a:ea typeface="Calibri" panose="020F0502020204030204" pitchFamily="34" charset="0"/>
                <a:cs typeface="Arial" panose="020B0604020202020204" pitchFamily="34" charset="0"/>
              </a:rPr>
              <a:t>Les agradecemos el reconocimiento y solicitamos también, hacernos llegar sus inquietudes, propuestas, sugerencias, etc.</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900" i="1" dirty="0">
                <a:effectLst/>
                <a:latin typeface="Arial" panose="020B0604020202020204" pitchFamily="34" charset="0"/>
                <a:ea typeface="Calibri" panose="020F0502020204030204" pitchFamily="34" charset="0"/>
                <a:cs typeface="Arial" panose="020B0604020202020204" pitchFamily="34" charset="0"/>
              </a:rPr>
              <a:t>Saluda muy cordialmente,</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s-CL" sz="1900" i="1" dirty="0">
                <a:effectLst/>
                <a:latin typeface="Arial" panose="020B0604020202020204" pitchFamily="34" charset="0"/>
                <a:ea typeface="Calibri" panose="020F0502020204030204" pitchFamily="34" charset="0"/>
                <a:cs typeface="Arial" panose="020B0604020202020204" pitchFamily="34" charset="0"/>
              </a:rPr>
              <a:t>	Comité de Administración.</a:t>
            </a:r>
            <a:endParaRPr lang="es-CL" sz="1900" i="1" dirty="0">
              <a:latin typeface="Arial" panose="020B0604020202020204" pitchFamily="34" charset="0"/>
              <a:cs typeface="Arial" panose="020B0604020202020204" pitchFamily="34" charset="0"/>
            </a:endParaRPr>
          </a:p>
          <a:p>
            <a:pPr algn="just"/>
            <a:endParaRPr lang="es-ES" sz="7200" i="1" dirty="0">
              <a:latin typeface="+mj-lt"/>
              <a:cs typeface="Arial" panose="020B0604020202020204" pitchFamily="34" charset="0"/>
            </a:endParaRPr>
          </a:p>
          <a:p>
            <a:pPr marL="0" indent="0" algn="just">
              <a:buNone/>
            </a:pPr>
            <a:endParaRPr lang="es-ES" sz="6400" i="1" dirty="0">
              <a:latin typeface="Arial" panose="020B0604020202020204" pitchFamily="34" charset="0"/>
              <a:cs typeface="Arial" panose="020B0604020202020204" pitchFamily="34" charset="0"/>
            </a:endParaRPr>
          </a:p>
          <a:p>
            <a:pPr marL="0" indent="0" algn="just">
              <a:buNone/>
            </a:pPr>
            <a:endParaRPr lang="es-ES" sz="6400" i="1" dirty="0">
              <a:latin typeface="Arial" panose="020B0604020202020204" pitchFamily="34" charset="0"/>
              <a:cs typeface="Arial" panose="020B0604020202020204" pitchFamily="34" charset="0"/>
            </a:endParaRPr>
          </a:p>
          <a:p>
            <a:pPr marL="0" indent="0" algn="just">
              <a:buNone/>
            </a:pPr>
            <a:endParaRPr lang="es-ES" sz="6400" i="1" dirty="0">
              <a:latin typeface="Arial" panose="020B0604020202020204" pitchFamily="34" charset="0"/>
              <a:cs typeface="Arial" panose="020B0604020202020204" pitchFamily="34" charset="0"/>
            </a:endParaRPr>
          </a:p>
          <a:p>
            <a:pPr marL="0" indent="0" algn="just">
              <a:buNone/>
            </a:pPr>
            <a:endParaRPr lang="es-ES" sz="6400" i="1" dirty="0">
              <a:latin typeface="Arial" panose="020B0604020202020204" pitchFamily="34" charset="0"/>
              <a:cs typeface="Arial" panose="020B0604020202020204" pitchFamily="34" charset="0"/>
            </a:endParaRPr>
          </a:p>
          <a:p>
            <a:pPr marL="0" indent="0" algn="just">
              <a:buNone/>
            </a:pPr>
            <a:endParaRPr lang="es-ES" sz="6400" i="1" dirty="0">
              <a:latin typeface="Arial" panose="020B0604020202020204" pitchFamily="34" charset="0"/>
              <a:cs typeface="Arial" panose="020B0604020202020204" pitchFamily="34" charset="0"/>
            </a:endParaRPr>
          </a:p>
          <a:p>
            <a:pPr marL="0" indent="0" algn="just">
              <a:buNone/>
            </a:pPr>
            <a:endParaRPr lang="es-ES" sz="5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937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2F649-5F70-41AB-88EF-AD2E00C190F3}"/>
              </a:ext>
            </a:extLst>
          </p:cNvPr>
          <p:cNvSpPr>
            <a:spLocks noGrp="1"/>
          </p:cNvSpPr>
          <p:nvPr>
            <p:ph type="title"/>
          </p:nvPr>
        </p:nvSpPr>
        <p:spPr>
          <a:xfrm>
            <a:off x="1868557" y="624110"/>
            <a:ext cx="9636055" cy="740456"/>
          </a:xfrm>
        </p:spPr>
        <p:txBody>
          <a:bodyPr>
            <a:normAutofit/>
          </a:bodyPr>
          <a:lstStyle/>
          <a:p>
            <a:r>
              <a:rPr lang="es-CL" sz="2000" b="1" i="1" u="sng" dirty="0">
                <a:latin typeface="Arial" panose="020B0604020202020204" pitchFamily="34" charset="0"/>
                <a:cs typeface="Arial" panose="020B0604020202020204" pitchFamily="34" charset="0"/>
              </a:rPr>
              <a:t>SE ADJUNTA FOTOS DE LA LIMPIEZA:</a:t>
            </a:r>
            <a:endParaRPr lang="en-GB" sz="2000" b="1" i="1" u="sng" dirty="0">
              <a:latin typeface="Arial" panose="020B0604020202020204" pitchFamily="34" charset="0"/>
              <a:cs typeface="Arial" panose="020B0604020202020204" pitchFamily="34" charset="0"/>
            </a:endParaRPr>
          </a:p>
        </p:txBody>
      </p:sp>
      <p:pic>
        <p:nvPicPr>
          <p:cNvPr id="4" name="Marcador de contenido 3">
            <a:extLst>
              <a:ext uri="{FF2B5EF4-FFF2-40B4-BE49-F238E27FC236}">
                <a16:creationId xmlns:a16="http://schemas.microsoft.com/office/drawing/2014/main" id="{7F630D0D-54D6-4C4C-973D-36B9E9DBADD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9987" y="1702533"/>
            <a:ext cx="4436013" cy="3629122"/>
          </a:xfrm>
          <a:prstGeom prst="rect">
            <a:avLst/>
          </a:prstGeom>
          <a:noFill/>
          <a:ln>
            <a:noFill/>
          </a:ln>
        </p:spPr>
      </p:pic>
      <p:pic>
        <p:nvPicPr>
          <p:cNvPr id="5" name="Imagen 4">
            <a:extLst>
              <a:ext uri="{FF2B5EF4-FFF2-40B4-BE49-F238E27FC236}">
                <a16:creationId xmlns:a16="http://schemas.microsoft.com/office/drawing/2014/main" id="{E181AAD2-D78A-4C1E-88E3-4B29039178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166" y="1702532"/>
            <a:ext cx="3894506" cy="3629121"/>
          </a:xfrm>
          <a:prstGeom prst="rect">
            <a:avLst/>
          </a:prstGeom>
          <a:noFill/>
          <a:ln>
            <a:noFill/>
          </a:ln>
        </p:spPr>
      </p:pic>
    </p:spTree>
    <p:extLst>
      <p:ext uri="{BB962C8B-B14F-4D97-AF65-F5344CB8AC3E}">
        <p14:creationId xmlns:p14="http://schemas.microsoft.com/office/powerpoint/2010/main" val="230000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Un campo abierto&#10;&#10;Descripción generada automáticamente">
            <a:extLst>
              <a:ext uri="{FF2B5EF4-FFF2-40B4-BE49-F238E27FC236}">
                <a16:creationId xmlns:a16="http://schemas.microsoft.com/office/drawing/2014/main" id="{3A573C42-77F3-4D65-813E-998A503191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168" y="422030"/>
            <a:ext cx="5019757" cy="5331655"/>
          </a:xfrm>
        </p:spPr>
      </p:pic>
      <p:pic>
        <p:nvPicPr>
          <p:cNvPr id="7" name="Imagen 6" descr="Un campo con árboles&#10;&#10;Descripción generada automáticamente">
            <a:extLst>
              <a:ext uri="{FF2B5EF4-FFF2-40B4-BE49-F238E27FC236}">
                <a16:creationId xmlns:a16="http://schemas.microsoft.com/office/drawing/2014/main" id="{652C7271-6DC0-43D0-B723-D272FB41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156" y="422030"/>
            <a:ext cx="5019757" cy="5331655"/>
          </a:xfrm>
          <a:prstGeom prst="rect">
            <a:avLst/>
          </a:prstGeom>
        </p:spPr>
      </p:pic>
    </p:spTree>
    <p:extLst>
      <p:ext uri="{BB962C8B-B14F-4D97-AF65-F5344CB8AC3E}">
        <p14:creationId xmlns:p14="http://schemas.microsoft.com/office/powerpoint/2010/main" val="365640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exterior, pasto, hombre, campo&#10;&#10;Descripción generada automáticamente">
            <a:extLst>
              <a:ext uri="{FF2B5EF4-FFF2-40B4-BE49-F238E27FC236}">
                <a16:creationId xmlns:a16="http://schemas.microsoft.com/office/drawing/2014/main" id="{45897717-90D1-4464-B12B-71DC61C207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675" y="425449"/>
            <a:ext cx="4683516" cy="4807732"/>
          </a:xfrm>
        </p:spPr>
      </p:pic>
      <p:pic>
        <p:nvPicPr>
          <p:cNvPr id="7" name="Imagen 6" descr="Un campo con árboles&#10;&#10;Descripción generada automáticamente">
            <a:extLst>
              <a:ext uri="{FF2B5EF4-FFF2-40B4-BE49-F238E27FC236}">
                <a16:creationId xmlns:a16="http://schemas.microsoft.com/office/drawing/2014/main" id="{779A88AA-156B-4059-9DCB-223008E58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222" y="425448"/>
            <a:ext cx="4869472" cy="4807733"/>
          </a:xfrm>
          <a:prstGeom prst="rect">
            <a:avLst/>
          </a:prstGeom>
        </p:spPr>
      </p:pic>
    </p:spTree>
    <p:extLst>
      <p:ext uri="{BB962C8B-B14F-4D97-AF65-F5344CB8AC3E}">
        <p14:creationId xmlns:p14="http://schemas.microsoft.com/office/powerpoint/2010/main" val="602659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F2B71-3A5B-4458-87AA-471ACDCB9576}"/>
              </a:ext>
            </a:extLst>
          </p:cNvPr>
          <p:cNvSpPr>
            <a:spLocks noGrp="1"/>
          </p:cNvSpPr>
          <p:nvPr>
            <p:ph type="title"/>
          </p:nvPr>
        </p:nvSpPr>
        <p:spPr>
          <a:xfrm flipV="1">
            <a:off x="2592925" y="337624"/>
            <a:ext cx="8911687" cy="126609"/>
          </a:xfrm>
        </p:spPr>
        <p:txBody>
          <a:bodyPr>
            <a:normAutofit fontScale="90000"/>
          </a:bodyPr>
          <a:lstStyle/>
          <a:p>
            <a:endParaRPr lang="en-GB" dirty="0"/>
          </a:p>
        </p:txBody>
      </p:sp>
      <p:pic>
        <p:nvPicPr>
          <p:cNvPr id="5" name="Marcador de contenido 4" descr="Imagen que contiene exterior, pasto, persona, parado&#10;&#10;Descripción generada automáticamente">
            <a:extLst>
              <a:ext uri="{FF2B5EF4-FFF2-40B4-BE49-F238E27FC236}">
                <a16:creationId xmlns:a16="http://schemas.microsoft.com/office/drawing/2014/main" id="{A32AFBD2-608A-4354-8D4B-9163B3507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425" y="590550"/>
            <a:ext cx="7807569" cy="5022459"/>
          </a:xfrm>
        </p:spPr>
      </p:pic>
    </p:spTree>
    <p:extLst>
      <p:ext uri="{BB962C8B-B14F-4D97-AF65-F5344CB8AC3E}">
        <p14:creationId xmlns:p14="http://schemas.microsoft.com/office/powerpoint/2010/main" val="656034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E71405-A6B0-4B9D-A180-E089D3254E2E}"/>
              </a:ext>
            </a:extLst>
          </p:cNvPr>
          <p:cNvSpPr>
            <a:spLocks noGrp="1"/>
          </p:cNvSpPr>
          <p:nvPr>
            <p:ph idx="1"/>
          </p:nvPr>
        </p:nvSpPr>
        <p:spPr>
          <a:xfrm>
            <a:off x="1730326" y="251791"/>
            <a:ext cx="9774286" cy="6120874"/>
          </a:xfrm>
        </p:spPr>
        <p:txBody>
          <a:bodyPr/>
          <a:lstStyle/>
          <a:p>
            <a:pPr marL="0" indent="0" algn="ctr">
              <a:lnSpc>
                <a:spcPct val="107000"/>
              </a:lnSpc>
              <a:spcAft>
                <a:spcPts val="800"/>
              </a:spcAft>
              <a:buNone/>
            </a:pPr>
            <a:r>
              <a:rPr lang="es-CL" sz="2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PROYECTOS</a:t>
            </a:r>
          </a:p>
          <a:p>
            <a:pPr marL="0" indent="0" algn="ctr">
              <a:lnSpc>
                <a:spcPct val="107000"/>
              </a:lnSpc>
              <a:spcAft>
                <a:spcPts val="800"/>
              </a:spcAft>
              <a:buNone/>
            </a:pPr>
            <a:endParaRPr lang="es-CL" sz="2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Durante el próximo mes, si las condiciones climáticas nos acompañan, estaremos habilitando la cancha de futbolito, demarcándola, pintando los arcos y poniéndoles mallas. Será un buen espacio de esparcimiento para los vecinos y sus hijos. Solicitamos la cooperación para esto.</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Se ha decidido la compra de luminarias led solares, para instalar en los sectores más alejados de la Hacienda, y aquellos que se han visto afectados por robos, comenzando por la etapa 3 y la parte alta de la etapa 1. Debido a su costo, la compra se hará en forma paulatina, mensualmente, para abarcar los lugares que lo requieran. Estamos en la etapa de cotización de las luminarias.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A contar del próximo mes se iniciará una hoja de vida para los trabajadores. Habrá una evaluación de desempeño y se invitará a dos dueños de parcelas (que viven en la Hacienda) a participar en la comisión evaluativa + alguien del comité y el administrador.</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460522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6E0952D-F8AE-4008-B403-EDDF72B9878A}"/>
              </a:ext>
            </a:extLst>
          </p:cNvPr>
          <p:cNvSpPr>
            <a:spLocks noGrp="1"/>
          </p:cNvSpPr>
          <p:nvPr>
            <p:ph idx="1"/>
          </p:nvPr>
        </p:nvSpPr>
        <p:spPr>
          <a:xfrm>
            <a:off x="1855304" y="477078"/>
            <a:ext cx="9649308" cy="5592418"/>
          </a:xfrm>
        </p:spPr>
        <p:txBody>
          <a:bodyPr/>
          <a:lstStyle/>
          <a:p>
            <a:pPr algn="just">
              <a:lnSpc>
                <a:spcPct val="107000"/>
              </a:lnSpc>
              <a:spcAft>
                <a:spcPts val="800"/>
              </a:spcAft>
            </a:pPr>
            <a:r>
              <a:rPr lang="es-CL"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RECORDATORIO Y COMUNICACION </a:t>
            </a:r>
            <a:endParaRPr lang="en-GB" sz="1800" b="1" u="sng"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Estimados Propietarios, les reiteramos direcciones de correo electrónico para consulta, sugerencia, reclamo, etc. con nuestro Comité y Administración, son las siguientes: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comite@haciendaelpangal.cl</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esa dirección se pueden dirigir a cualquiera de los tres miembros del comité)</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b="1"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elpangal.adm</a:t>
            </a:r>
            <a:r>
              <a:rPr lang="es-CL"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gmail.com</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(secretaria oficina, pagos y administrador).</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PAGINA WEB:</a:t>
            </a: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18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www.haciendaelpangal.cl</a:t>
            </a:r>
            <a:r>
              <a:rPr lang="es-CL"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Encontrarán en este sitio los Informes que hemos emitido. A la fecha contamos con más de 340 visitas. Los invitamos a visitar la página y enviar comentarios.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el caso que el propietario estime conveniente puede enviar copia a ambas direcciones.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51985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71ECDAB-E647-48D1-84C4-AD81673354F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9548" y="781878"/>
            <a:ext cx="4571999" cy="2647121"/>
          </a:xfrm>
          <a:prstGeom prst="rect">
            <a:avLst/>
          </a:prstGeom>
          <a:noFill/>
          <a:ln>
            <a:noFill/>
          </a:ln>
        </p:spPr>
      </p:pic>
      <p:sp>
        <p:nvSpPr>
          <p:cNvPr id="6" name="CuadroTexto 5">
            <a:extLst>
              <a:ext uri="{FF2B5EF4-FFF2-40B4-BE49-F238E27FC236}">
                <a16:creationId xmlns:a16="http://schemas.microsoft.com/office/drawing/2014/main" id="{A46DED99-8F16-427A-A27E-17096D1FD4A0}"/>
              </a:ext>
            </a:extLst>
          </p:cNvPr>
          <p:cNvSpPr txBox="1"/>
          <p:nvPr/>
        </p:nvSpPr>
        <p:spPr>
          <a:xfrm>
            <a:off x="1656522" y="3002035"/>
            <a:ext cx="7553740" cy="2368534"/>
          </a:xfrm>
          <a:prstGeom prst="rect">
            <a:avLst/>
          </a:prstGeom>
          <a:noFill/>
        </p:spPr>
        <p:txBody>
          <a:bodyPr wrap="square">
            <a:spAutoFit/>
          </a:bodyPr>
          <a:lstStyle/>
          <a:p>
            <a:pPr>
              <a:lnSpc>
                <a:spcPct val="107000"/>
              </a:lnSpc>
              <a:spcAft>
                <a:spcPts val="800"/>
              </a:spcAft>
            </a:pPr>
            <a:endPar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s-CL"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L" sz="19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cordial y fraterno saludo del Comité de Administración.</a:t>
            </a:r>
          </a:p>
          <a:p>
            <a:pPr>
              <a:lnSpc>
                <a:spcPct val="107000"/>
              </a:lnSpc>
              <a:spcAft>
                <a:spcPts val="800"/>
              </a:spcAft>
            </a:pP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HEINZ HUAIQUIL</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JUAN UNDA</a:t>
            </a: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i="1" u="db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JOSE SALDÍAS</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Presidente 	                   Tesorero 		       Secretario</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65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907635-D66D-4FB1-9D8A-293879C5BDD4}"/>
              </a:ext>
            </a:extLst>
          </p:cNvPr>
          <p:cNvSpPr>
            <a:spLocks noGrp="1"/>
          </p:cNvSpPr>
          <p:nvPr>
            <p:ph idx="1"/>
          </p:nvPr>
        </p:nvSpPr>
        <p:spPr>
          <a:xfrm>
            <a:off x="1575583" y="265043"/>
            <a:ext cx="9929030" cy="6135757"/>
          </a:xfrm>
        </p:spPr>
        <p:txBody>
          <a:bodyPr>
            <a:normAutofit fontScale="25000" lnSpcReduction="20000"/>
          </a:bodyPr>
          <a:lstStyle/>
          <a:p>
            <a:pPr marL="0" indent="0" algn="ctr">
              <a:lnSpc>
                <a:spcPct val="107000"/>
              </a:lnSpc>
              <a:spcAft>
                <a:spcPts val="800"/>
              </a:spcAft>
              <a:buNone/>
            </a:pPr>
            <a:r>
              <a:rPr lang="es-CL" sz="11200" b="1" i="1" u="sng" dirty="0">
                <a:effectLst/>
                <a:latin typeface="Arial" panose="020B0604020202020204" pitchFamily="34" charset="0"/>
                <a:ea typeface="Calibri" panose="020F0502020204030204" pitchFamily="34" charset="0"/>
                <a:cs typeface="Times New Roman" panose="02020603050405020304" pitchFamily="18" charset="0"/>
              </a:rPr>
              <a:t>TRABAJADORES</a:t>
            </a:r>
            <a:r>
              <a:rPr lang="es-CL" sz="11200" u="sng" dirty="0">
                <a:effectLst/>
                <a:latin typeface="Arial" panose="020B0604020202020204" pitchFamily="34" charset="0"/>
                <a:ea typeface="Calibri" panose="020F0502020204030204" pitchFamily="34" charset="0"/>
                <a:cs typeface="Times New Roman" panose="02020603050405020304" pitchFamily="18" charset="0"/>
              </a:rPr>
              <a:t> </a:t>
            </a:r>
            <a:endParaRPr lang="en-GB" sz="1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en-GB" sz="4000" dirty="0">
              <a:effectLst/>
              <a:latin typeface="Times New Roman" panose="02020603050405020304" pitchFamily="18" charset="0"/>
              <a:ea typeface="Times New Roman" panose="02020603050405020304" pitchFamily="18" charset="0"/>
            </a:endParaRPr>
          </a:p>
          <a:p>
            <a:pPr algn="just">
              <a:spcAft>
                <a:spcPts val="0"/>
              </a:spcAft>
            </a:pPr>
            <a:r>
              <a:rPr lang="es-CL" sz="7200" i="1" dirty="0">
                <a:solidFill>
                  <a:srgbClr val="000000"/>
                </a:solidFill>
                <a:effectLst/>
                <a:latin typeface="Arial" panose="020B0604020202020204" pitchFamily="34" charset="0"/>
                <a:ea typeface="Times New Roman" panose="02020603050405020304" pitchFamily="18" charset="0"/>
              </a:rPr>
              <a:t>Para este comité, es muy satisfactorio en lo humano y personal, poder haber incorporado a todos nuestros trabajadores a la Caja de Compensación Los Andes, a la que podrán optar por beneficios:</a:t>
            </a:r>
            <a:r>
              <a:rPr lang="es-CL" sz="7200" i="1" kern="1200" dirty="0">
                <a:solidFill>
                  <a:srgbClr val="000000"/>
                </a:solidFill>
                <a:effectLst/>
                <a:latin typeface="Arial" panose="020B0604020202020204" pitchFamily="34" charset="0"/>
                <a:ea typeface="+mn-ea"/>
              </a:rPr>
              <a:t> </a:t>
            </a:r>
            <a:endParaRPr lang="en-GB" sz="7200" i="1" dirty="0">
              <a:effectLst/>
              <a:latin typeface="Times New Roman" panose="02020603050405020304" pitchFamily="18" charset="0"/>
              <a:ea typeface="Times New Roman" panose="02020603050405020304" pitchFamily="18" charset="0"/>
            </a:endParaRPr>
          </a:p>
          <a:p>
            <a:pPr marL="0" indent="0" algn="just">
              <a:spcAft>
                <a:spcPts val="0"/>
              </a:spcAft>
              <a:buNone/>
            </a:pPr>
            <a:r>
              <a:rPr lang="es-CL" sz="7200" i="1" kern="1200" dirty="0">
                <a:solidFill>
                  <a:srgbClr val="000000"/>
                </a:solidFill>
                <a:effectLst/>
                <a:latin typeface="Arial" panose="020B0604020202020204" pitchFamily="34" charset="0"/>
                <a:ea typeface="+mn-ea"/>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 afiliarse a Caja Los Andes, pueden acceder a una amplia lista de beneficios entre los q	que se encuentran:  </a:t>
            </a:r>
          </a:p>
          <a:p>
            <a:pPr algn="just">
              <a:lnSpc>
                <a:spcPct val="107000"/>
              </a:lnSpc>
              <a:spcAft>
                <a:spcPts val="900"/>
              </a:spcAft>
            </a:pP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Salud</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Reembolsos anuales en Caja Los Andes por prótesis dental, audífonos, lentes ópticos y 	atención oftalmológica. </a:t>
            </a:r>
            <a:endParaRPr lang="en-GB" sz="7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900"/>
              </a:spcAft>
            </a:pP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Asignaciones</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Bonos</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Asignación familiar, subsidio por incapacidad laboral, subsidio cesantía, bonos de: 	natalidad, nupcial, unión civil, subsidio habitacional, bono fallecimiento cónyuge, carga 	familiar, por celebración de bodas plata, oro, diamante.</a:t>
            </a:r>
          </a:p>
          <a:p>
            <a:pPr algn="just">
              <a:lnSpc>
                <a:spcPct val="107000"/>
              </a:lnSpc>
              <a:spcAft>
                <a:spcPts val="800"/>
              </a:spcAft>
            </a:pPr>
            <a:r>
              <a:rPr lang="es-CL" sz="7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urismo</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Caja de Los Andes, cuenta con Centros Vacacionales, Centros Recreacionales y Centros Eco-Vacacionales en la zona Norte, Centro y Sur de nuestro país.</a:t>
            </a:r>
            <a:endParaRPr lang="en-GB" sz="7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Cultura</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Entretención</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CL" sz="7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Paseos por el día, Festival Caja Los Andes, cine, malones y bingos.</a:t>
            </a:r>
            <a:endParaRPr lang="en-GB" sz="7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Beneficio</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7200" b="1" i="1"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Convenios</a:t>
            </a:r>
            <a:r>
              <a:rPr lang="en-GB" sz="7200" b="1"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7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CL" sz="7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Alimentación, supermercados, calefacción, transporte, etc...</a:t>
            </a:r>
            <a:endParaRPr lang="en-GB" sz="7200" i="1"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lang="en-GB" i="1" dirty="0"/>
          </a:p>
          <a:p>
            <a:pPr marL="0" indent="0">
              <a:buNone/>
            </a:pPr>
            <a:endParaRPr lang="en-GB" sz="7200" dirty="0"/>
          </a:p>
          <a:p>
            <a:endParaRPr lang="en-GB" dirty="0"/>
          </a:p>
        </p:txBody>
      </p:sp>
    </p:spTree>
    <p:extLst>
      <p:ext uri="{BB962C8B-B14F-4D97-AF65-F5344CB8AC3E}">
        <p14:creationId xmlns:p14="http://schemas.microsoft.com/office/powerpoint/2010/main" val="3753981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10E67-FAF7-4A92-8FE6-3ACD99BF88FE}"/>
              </a:ext>
            </a:extLst>
          </p:cNvPr>
          <p:cNvSpPr>
            <a:spLocks noGrp="1"/>
          </p:cNvSpPr>
          <p:nvPr>
            <p:ph type="title"/>
          </p:nvPr>
        </p:nvSpPr>
        <p:spPr>
          <a:xfrm>
            <a:off x="2592925" y="624110"/>
            <a:ext cx="8911687" cy="780620"/>
          </a:xfrm>
        </p:spPr>
        <p:txBody>
          <a:bodyPr>
            <a:normAutofit/>
          </a:bodyPr>
          <a:lstStyle/>
          <a:p>
            <a:r>
              <a:rPr lang="es-CL" sz="2800" b="1" i="1" u="sng" dirty="0"/>
              <a:t>REPARACION INGRESO HACIENDA EL PANGAL</a:t>
            </a:r>
            <a:endParaRPr lang="en-GB" sz="2800" b="1" i="1" u="sng" dirty="0"/>
          </a:p>
        </p:txBody>
      </p:sp>
      <p:sp>
        <p:nvSpPr>
          <p:cNvPr id="3" name="Marcador de contenido 2">
            <a:extLst>
              <a:ext uri="{FF2B5EF4-FFF2-40B4-BE49-F238E27FC236}">
                <a16:creationId xmlns:a16="http://schemas.microsoft.com/office/drawing/2014/main" id="{877E079A-8E90-4437-AE02-606F99E9556F}"/>
              </a:ext>
            </a:extLst>
          </p:cNvPr>
          <p:cNvSpPr>
            <a:spLocks noGrp="1"/>
          </p:cNvSpPr>
          <p:nvPr>
            <p:ph idx="1"/>
          </p:nvPr>
        </p:nvSpPr>
        <p:spPr>
          <a:xfrm>
            <a:off x="2067339" y="1590261"/>
            <a:ext cx="9437273" cy="4320961"/>
          </a:xfrm>
        </p:spPr>
        <p:txBody>
          <a:bodyPr/>
          <a:lstStyle/>
          <a:p>
            <a:pPr algn="just">
              <a:lnSpc>
                <a:spcPct val="107000"/>
              </a:lnSpc>
              <a:spcAft>
                <a:spcPts val="800"/>
              </a:spcAft>
            </a:pPr>
            <a:endParaRPr lang="es-CL"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900" i="1" dirty="0">
                <a:solidFill>
                  <a:srgbClr val="222222"/>
                </a:solidFill>
                <a:effectLst/>
                <a:latin typeface="Arial" panose="020B0604020202020204" pitchFamily="34" charset="0"/>
                <a:ea typeface="Calibri" panose="020F0502020204030204" pitchFamily="34" charset="0"/>
                <a:cs typeface="Arial" panose="020B0604020202020204" pitchFamily="34" charset="0"/>
              </a:rPr>
              <a:t>En el Informe Hacienda Pangal Nro. 02/2020, comunicamos que se realizarían los trabajos en portería, mejorando la Seguridad y Bienestar de nuestros trabajadores, al igual que la Estética y Atractivo del ingreso a nuestra Hacienda, debido a que recibimos decenas de solicitud de nuestros vecinos para hermosear la entrada. En las 3 casetas se realizó levantamiento con pilotes de cemento por el agua que se acumulaba después de las lluvias. Para realizar los trabajos de la portería, necesitábamos esperar los trabajos que debía realizar la empresa de la ruta F-74, en el entubamiento y canalización de agua lluvia y que gestionó el Comité actual. Adjuntamos fotos de los avances. </a:t>
            </a:r>
            <a:endParaRPr lang="en-GB" sz="1900" i="1" dirty="0">
              <a:effectLst/>
              <a:latin typeface="Arial" panose="020B0604020202020204" pitchFamily="34" charset="0"/>
              <a:ea typeface="Calibri" panose="020F0502020204030204" pitchFamily="34" charset="0"/>
              <a:cs typeface="Arial" panose="020B0604020202020204" pitchFamily="34" charset="0"/>
            </a:endParaRPr>
          </a:p>
          <a:p>
            <a:r>
              <a:rPr lang="en-GB" b="1" i="1" dirty="0">
                <a:solidFill>
                  <a:schemeClr val="tx1"/>
                </a:solidFill>
                <a:latin typeface="Arial" panose="020B0604020202020204" pitchFamily="34" charset="0"/>
                <a:cs typeface="Arial" panose="020B0604020202020204" pitchFamily="34" charset="0"/>
              </a:rPr>
              <a:t>ADJUNTAMOS FOTOS EN LAS SIGUIENTES PAGINAS:</a:t>
            </a:r>
          </a:p>
        </p:txBody>
      </p:sp>
    </p:spTree>
    <p:extLst>
      <p:ext uri="{BB962C8B-B14F-4D97-AF65-F5344CB8AC3E}">
        <p14:creationId xmlns:p14="http://schemas.microsoft.com/office/powerpoint/2010/main" val="256897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F99F3-094A-44C5-B451-CC3FE4822453}"/>
              </a:ext>
            </a:extLst>
          </p:cNvPr>
          <p:cNvSpPr>
            <a:spLocks noGrp="1"/>
          </p:cNvSpPr>
          <p:nvPr>
            <p:ph type="title"/>
          </p:nvPr>
        </p:nvSpPr>
        <p:spPr>
          <a:xfrm>
            <a:off x="2592925" y="0"/>
            <a:ext cx="8911687" cy="1139483"/>
          </a:xfrm>
        </p:spPr>
        <p:txBody>
          <a:bodyPr>
            <a:normAutofit/>
          </a:bodyPr>
          <a:lstStyle/>
          <a:p>
            <a:endParaRPr lang="en-GB" dirty="0"/>
          </a:p>
        </p:txBody>
      </p:sp>
      <p:pic>
        <p:nvPicPr>
          <p:cNvPr id="4" name="Marcador de contenido 3">
            <a:extLst>
              <a:ext uri="{FF2B5EF4-FFF2-40B4-BE49-F238E27FC236}">
                <a16:creationId xmlns:a16="http://schemas.microsoft.com/office/drawing/2014/main" id="{B9D328CF-AC1E-4777-B1DB-B8B82782BF1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2926" y="1378634"/>
            <a:ext cx="7662422" cy="4501661"/>
          </a:xfrm>
          <a:prstGeom prst="rect">
            <a:avLst/>
          </a:prstGeom>
          <a:noFill/>
          <a:ln>
            <a:noFill/>
          </a:ln>
        </p:spPr>
      </p:pic>
    </p:spTree>
    <p:extLst>
      <p:ext uri="{BB962C8B-B14F-4D97-AF65-F5344CB8AC3E}">
        <p14:creationId xmlns:p14="http://schemas.microsoft.com/office/powerpoint/2010/main" val="106669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0DCA8-747F-482E-96EA-25153B45DB23}"/>
              </a:ext>
            </a:extLst>
          </p:cNvPr>
          <p:cNvSpPr>
            <a:spLocks noGrp="1"/>
          </p:cNvSpPr>
          <p:nvPr>
            <p:ph type="title"/>
          </p:nvPr>
        </p:nvSpPr>
        <p:spPr>
          <a:xfrm>
            <a:off x="2592925" y="624110"/>
            <a:ext cx="8911687" cy="698253"/>
          </a:xfrm>
        </p:spPr>
        <p:txBody>
          <a:bodyPr/>
          <a:lstStyle/>
          <a:p>
            <a:endParaRPr lang="en-GB" dirty="0"/>
          </a:p>
        </p:txBody>
      </p:sp>
      <p:pic>
        <p:nvPicPr>
          <p:cNvPr id="4" name="Marcador de contenido 3">
            <a:extLst>
              <a:ext uri="{FF2B5EF4-FFF2-40B4-BE49-F238E27FC236}">
                <a16:creationId xmlns:a16="http://schemas.microsoft.com/office/drawing/2014/main" id="{362181C4-9238-4A48-B116-89BCB42C1FC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2925" y="1477109"/>
            <a:ext cx="7831235" cy="4346916"/>
          </a:xfrm>
          <a:prstGeom prst="rect">
            <a:avLst/>
          </a:prstGeom>
          <a:noFill/>
          <a:ln>
            <a:noFill/>
          </a:ln>
        </p:spPr>
      </p:pic>
    </p:spTree>
    <p:extLst>
      <p:ext uri="{BB962C8B-B14F-4D97-AF65-F5344CB8AC3E}">
        <p14:creationId xmlns:p14="http://schemas.microsoft.com/office/powerpoint/2010/main" val="320917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0A7ED-B6EA-4863-A5EC-2D7A22AB3F63}"/>
              </a:ext>
            </a:extLst>
          </p:cNvPr>
          <p:cNvSpPr>
            <a:spLocks noGrp="1"/>
          </p:cNvSpPr>
          <p:nvPr>
            <p:ph type="title"/>
          </p:nvPr>
        </p:nvSpPr>
        <p:spPr>
          <a:xfrm>
            <a:off x="2592925" y="0"/>
            <a:ext cx="8911687" cy="1167618"/>
          </a:xfrm>
        </p:spPr>
        <p:txBody>
          <a:bodyPr>
            <a:normAutofit/>
          </a:bodyPr>
          <a:lstStyle/>
          <a:p>
            <a:endParaRPr lang="en-GB" dirty="0"/>
          </a:p>
        </p:txBody>
      </p:sp>
      <p:pic>
        <p:nvPicPr>
          <p:cNvPr id="4" name="Marcador de contenido 3">
            <a:extLst>
              <a:ext uri="{FF2B5EF4-FFF2-40B4-BE49-F238E27FC236}">
                <a16:creationId xmlns:a16="http://schemas.microsoft.com/office/drawing/2014/main" id="{D2689E35-F287-4C63-8A6B-A7D99D9B1D3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2926" y="1758462"/>
            <a:ext cx="7831234" cy="4023360"/>
          </a:xfrm>
          <a:prstGeom prst="rect">
            <a:avLst/>
          </a:prstGeom>
          <a:noFill/>
          <a:ln>
            <a:noFill/>
          </a:ln>
        </p:spPr>
      </p:pic>
    </p:spTree>
    <p:extLst>
      <p:ext uri="{BB962C8B-B14F-4D97-AF65-F5344CB8AC3E}">
        <p14:creationId xmlns:p14="http://schemas.microsoft.com/office/powerpoint/2010/main" val="338021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9C064-848D-499A-B8CF-FF9DE06A680E}"/>
              </a:ext>
            </a:extLst>
          </p:cNvPr>
          <p:cNvSpPr>
            <a:spLocks noGrp="1"/>
          </p:cNvSpPr>
          <p:nvPr>
            <p:ph type="title"/>
          </p:nvPr>
        </p:nvSpPr>
        <p:spPr>
          <a:xfrm>
            <a:off x="2592925" y="211016"/>
            <a:ext cx="8911687" cy="984738"/>
          </a:xfrm>
        </p:spPr>
        <p:txBody>
          <a:bodyPr/>
          <a:lstStyle/>
          <a:p>
            <a:endParaRPr lang="en-GB" dirty="0"/>
          </a:p>
        </p:txBody>
      </p:sp>
      <p:pic>
        <p:nvPicPr>
          <p:cNvPr id="4" name="Marcador de contenido 3">
            <a:extLst>
              <a:ext uri="{FF2B5EF4-FFF2-40B4-BE49-F238E27FC236}">
                <a16:creationId xmlns:a16="http://schemas.microsoft.com/office/drawing/2014/main" id="{426E3299-9B36-4E25-B1D1-E6D49729C3A3}"/>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63705" y="1406769"/>
            <a:ext cx="5175590" cy="4827121"/>
          </a:xfrm>
          <a:prstGeom prst="rect">
            <a:avLst/>
          </a:prstGeom>
          <a:noFill/>
          <a:ln>
            <a:noFill/>
          </a:ln>
        </p:spPr>
      </p:pic>
    </p:spTree>
    <p:extLst>
      <p:ext uri="{BB962C8B-B14F-4D97-AF65-F5344CB8AC3E}">
        <p14:creationId xmlns:p14="http://schemas.microsoft.com/office/powerpoint/2010/main" val="245246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0BA7C-2919-4D22-A0F8-80CAC814AEB7}"/>
              </a:ext>
            </a:extLst>
          </p:cNvPr>
          <p:cNvSpPr>
            <a:spLocks noGrp="1"/>
          </p:cNvSpPr>
          <p:nvPr>
            <p:ph type="title"/>
          </p:nvPr>
        </p:nvSpPr>
        <p:spPr>
          <a:xfrm>
            <a:off x="2592925" y="140678"/>
            <a:ext cx="8911687" cy="914400"/>
          </a:xfrm>
        </p:spPr>
        <p:txBody>
          <a:bodyPr/>
          <a:lstStyle/>
          <a:p>
            <a:endParaRPr lang="en-GB" dirty="0"/>
          </a:p>
        </p:txBody>
      </p:sp>
      <p:pic>
        <p:nvPicPr>
          <p:cNvPr id="4" name="Marcador de contenido 3">
            <a:extLst>
              <a:ext uri="{FF2B5EF4-FFF2-40B4-BE49-F238E27FC236}">
                <a16:creationId xmlns:a16="http://schemas.microsoft.com/office/drawing/2014/main" id="{17A220A7-F989-4A9F-9151-4C5EF4979BF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6757" y="1195755"/>
            <a:ext cx="6328089" cy="5303520"/>
          </a:xfrm>
          <a:prstGeom prst="rect">
            <a:avLst/>
          </a:prstGeom>
          <a:noFill/>
          <a:ln>
            <a:noFill/>
          </a:ln>
        </p:spPr>
      </p:pic>
    </p:spTree>
    <p:extLst>
      <p:ext uri="{BB962C8B-B14F-4D97-AF65-F5344CB8AC3E}">
        <p14:creationId xmlns:p14="http://schemas.microsoft.com/office/powerpoint/2010/main" val="187292000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8800</TotalTime>
  <Words>2023</Words>
  <Application>Microsoft Office PowerPoint</Application>
  <PresentationFormat>Panorámica</PresentationFormat>
  <Paragraphs>91</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Segoe UI Symbol</vt:lpstr>
      <vt:lpstr>Times New Roman</vt:lpstr>
      <vt:lpstr>Wingdings 3</vt:lpstr>
      <vt:lpstr>Espiral</vt:lpstr>
      <vt:lpstr>      HACIENDA EL PANGAL INFORMA 03/2020 </vt:lpstr>
      <vt:lpstr>PRESENTACIÓN</vt:lpstr>
      <vt:lpstr>Presentación de PowerPoint</vt:lpstr>
      <vt:lpstr>REPARACION INGRESO HACIENDA EL PANGAL</vt:lpstr>
      <vt:lpstr>Presentación de PowerPoint</vt:lpstr>
      <vt:lpstr>Presentación de PowerPoint</vt:lpstr>
      <vt:lpstr>Presentación de PowerPoint</vt:lpstr>
      <vt:lpstr>Presentación de PowerPoint</vt:lpstr>
      <vt:lpstr>Presentación de PowerPoint</vt:lpstr>
      <vt:lpstr>La entrada y salida actual sigue siendo por donde se encuentran las caballerizas y se habilitó una bodega para los trabajadores durante el día.  A partir de las 22:00 hrs, se cierra el portón y comienza el toque de queda. El trabajador de turno de noche está pernoctando en el comedor que tienen</vt:lpstr>
      <vt:lpstr>Presentación de PowerPoint</vt:lpstr>
      <vt:lpstr> ✅               ❌ </vt:lpstr>
      <vt:lpstr>REUNIONES DE TRABAJO PERIÓDICAS CON PERSONAL DE LA HACIENDA</vt:lpstr>
      <vt:lpstr>Situación demanda DGA  y Asesoramiento Legal</vt:lpstr>
      <vt:lpstr>TESORERIA </vt:lpstr>
      <vt:lpstr>Presentación de PowerPoint</vt:lpstr>
      <vt:lpstr>Estuvimos trabajando durante el mes de junio en la Construcción de la caseta de la bomba del pozo 4, que se encuentra junto a la cancha de tenis. </vt:lpstr>
      <vt:lpstr>VARIOS:</vt:lpstr>
      <vt:lpstr>LIMPIEZA Y TRABAJOS DE PROPIETARIOS </vt:lpstr>
      <vt:lpstr>SE ADJUNTA FOTOS DE LA LIMPIEZA: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dc:title>
  <dc:creator>Maria E. Gajardo</dc:creator>
  <cp:lastModifiedBy>antonia saldias</cp:lastModifiedBy>
  <cp:revision>349</cp:revision>
  <dcterms:created xsi:type="dcterms:W3CDTF">2020-02-25T13:22:24Z</dcterms:created>
  <dcterms:modified xsi:type="dcterms:W3CDTF">2020-07-01T03:34:46Z</dcterms:modified>
</cp:coreProperties>
</file>