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269" r:id="rId4"/>
    <p:sldId id="283" r:id="rId5"/>
    <p:sldId id="321" r:id="rId6"/>
    <p:sldId id="325" r:id="rId7"/>
    <p:sldId id="291" r:id="rId8"/>
    <p:sldId id="319" r:id="rId9"/>
    <p:sldId id="301" r:id="rId10"/>
    <p:sldId id="326" r:id="rId11"/>
    <p:sldId id="304" r:id="rId12"/>
    <p:sldId id="327" r:id="rId13"/>
    <p:sldId id="328" r:id="rId14"/>
    <p:sldId id="329" r:id="rId15"/>
    <p:sldId id="342" r:id="rId16"/>
    <p:sldId id="330" r:id="rId17"/>
    <p:sldId id="341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17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12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7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1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403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0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55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604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56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620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63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982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72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7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8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30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51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8716-BDAC-48BE-92C4-F443208A1920}" type="datetimeFigureOut">
              <a:rPr lang="es-CL" smtClean="0"/>
              <a:pPr/>
              <a:t>03-08-2020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981B05-37F8-453B-BBB9-0B523111FE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47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71272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>
                <a:cs typeface="Aldhabi" panose="01000000000000000000" pitchFamily="2" charset="-78"/>
              </a:rPr>
              <a:t/>
            </a:r>
            <a:br>
              <a:rPr lang="es-CL" sz="3200" b="1" dirty="0">
                <a:cs typeface="Aldhabi" panose="01000000000000000000" pitchFamily="2" charset="-78"/>
              </a:rPr>
            </a:br>
            <a:r>
              <a:rPr lang="es-CL" sz="3200" b="1" dirty="0">
                <a:cs typeface="Aldhabi" panose="01000000000000000000" pitchFamily="2" charset="-78"/>
              </a:rPr>
              <a:t/>
            </a:r>
            <a:br>
              <a:rPr lang="es-CL" sz="3200" b="1" dirty="0">
                <a:cs typeface="Aldhabi" panose="01000000000000000000" pitchFamily="2" charset="-78"/>
              </a:rPr>
            </a:br>
            <a:r>
              <a:rPr lang="es-CL" sz="3200" b="1" dirty="0">
                <a:cs typeface="Aldhabi" panose="01000000000000000000" pitchFamily="2" charset="-78"/>
              </a:rPr>
              <a:t/>
            </a:r>
            <a:br>
              <a:rPr lang="es-CL" sz="3200" b="1" dirty="0">
                <a:cs typeface="Aldhabi" panose="01000000000000000000" pitchFamily="2" charset="-78"/>
              </a:rPr>
            </a:br>
            <a:r>
              <a:rPr lang="es-CL" sz="3200" b="1" dirty="0">
                <a:cs typeface="Aldhabi" panose="01000000000000000000" pitchFamily="2" charset="-78"/>
              </a:rPr>
              <a:t/>
            </a:r>
            <a:br>
              <a:rPr lang="es-CL" sz="3200" b="1" dirty="0">
                <a:cs typeface="Aldhabi" panose="01000000000000000000" pitchFamily="2" charset="-78"/>
              </a:rPr>
            </a:br>
            <a:r>
              <a:rPr lang="es-CL" sz="3200" b="1" dirty="0">
                <a:cs typeface="Aldhabi" panose="01000000000000000000" pitchFamily="2" charset="-78"/>
              </a:rPr>
              <a:t/>
            </a:r>
            <a:br>
              <a:rPr lang="es-CL" sz="3200" b="1" dirty="0">
                <a:cs typeface="Aldhabi" panose="01000000000000000000" pitchFamily="2" charset="-78"/>
              </a:rPr>
            </a:br>
            <a:r>
              <a:rPr lang="es-CL" sz="3200" b="1" dirty="0">
                <a:cs typeface="Aldhabi" panose="01000000000000000000" pitchFamily="2" charset="-78"/>
              </a:rPr>
              <a:t/>
            </a:r>
            <a:br>
              <a:rPr lang="es-CL" sz="3200" b="1" dirty="0">
                <a:cs typeface="Aldhabi" panose="01000000000000000000" pitchFamily="2" charset="-78"/>
              </a:rPr>
            </a:br>
            <a:r>
              <a:rPr lang="es-CL" sz="3200" b="1" dirty="0">
                <a:cs typeface="Aldhabi" panose="01000000000000000000" pitchFamily="2" charset="-78"/>
              </a:rPr>
              <a:t>HACIENDA EL PANGAL INFORMA 04/2020</a:t>
            </a:r>
            <a:br>
              <a:rPr lang="es-CL" sz="3200" b="1" dirty="0">
                <a:cs typeface="Aldhabi" panose="01000000000000000000" pitchFamily="2" charset="-78"/>
              </a:rPr>
            </a:br>
            <a:endParaRPr lang="es-CL" sz="3200" b="1" dirty="0">
              <a:cs typeface="Aldhabi" panose="01000000000000000000" pitchFamily="2" charset="-78"/>
            </a:endParaRPr>
          </a:p>
        </p:txBody>
      </p:sp>
      <p:pic>
        <p:nvPicPr>
          <p:cNvPr id="1026" name="Picture 2" descr="La imagen puede contener: cielo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728870"/>
            <a:ext cx="5525253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 imagen puede contener: cielo y exterior">
            <a:extLst>
              <a:ext uri="{FF2B5EF4-FFF2-40B4-BE49-F238E27FC236}">
                <a16:creationId xmlns="" xmlns:a16="http://schemas.microsoft.com/office/drawing/2014/main" id="{349323C3-3027-4BA2-89E1-F5363D83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52" y="728870"/>
            <a:ext cx="5525253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imagen puede contener: cielo y exterior">
            <a:extLst>
              <a:ext uri="{FF2B5EF4-FFF2-40B4-BE49-F238E27FC236}">
                <a16:creationId xmlns="" xmlns:a16="http://schemas.microsoft.com/office/drawing/2014/main" id="{CD186DAD-41E3-4CDD-8ED5-E11CDB1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91" y="728870"/>
            <a:ext cx="5525253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6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9AE7BDF-21B2-4BDC-9FB9-4968F5BA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26" y="675249"/>
            <a:ext cx="9774286" cy="6182751"/>
          </a:xfrm>
        </p:spPr>
        <p:txBody>
          <a:bodyPr/>
          <a:lstStyle/>
          <a:p>
            <a:endParaRPr lang="es-CL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EDB88E7A-6270-4610-A1BB-E013B6D5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886265"/>
            <a:ext cx="8074856" cy="4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FA4C04-D12F-48FD-AB9E-A1C965B7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65043"/>
            <a:ext cx="8911687" cy="834887"/>
          </a:xfrm>
        </p:spPr>
        <p:txBody>
          <a:bodyPr>
            <a:normAutofit/>
          </a:bodyPr>
          <a:lstStyle/>
          <a:p>
            <a:pPr algn="ctr"/>
            <a:r>
              <a:rPr lang="es-CL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TESORERIA </a:t>
            </a:r>
            <a:endParaRPr lang="en-GB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3E666C0-3EDC-4683-AB29-F0E69E59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099930"/>
            <a:ext cx="9622803" cy="481129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fecha 01 de julio 2020, se hizo llegar vía mail el movimiento bancario del mes de junio y el respaldo con todas las cartolas referente al sexto mes del año, donde se muestra el saldo, egresos-ingresos.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Transparencia y rendición de Cuentas, es un proceso destinado a transparentar el uso de los recursos que aportamos todos y que mantendremos como sello </a:t>
            </a: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Comité.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 29 de Julio 2020, se envío a cada propietario planilla de morosidad  de cada parcela. Claramente, se refleja que la morosidad de parcelas que tienen </a:t>
            </a: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casas construidas representa 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5.4% y </a:t>
            </a: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están con convenios de pago, entregando </a:t>
            </a: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cheques o 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abonando.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s-CL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 parcelas sin construir y otras 3 abandonadas que son las que tienen las deudas más abultadas en gastos comunes.</a:t>
            </a:r>
            <a:endParaRPr lang="es-CL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10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E621620-21F2-441B-90D1-87681C979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450574"/>
            <a:ext cx="9702316" cy="5300869"/>
          </a:xfrm>
        </p:spPr>
        <p:txBody>
          <a:bodyPr/>
          <a:lstStyle/>
          <a:p>
            <a:pPr marL="457200" lvl="1" indent="0">
              <a:buNone/>
            </a:pPr>
            <a:r>
              <a:rPr lang="es-CL" sz="1900" b="1" u="sng" dirty="0"/>
              <a:t>INFORME MOROSIDAD Y CUOTAS EXTRAORDINARIAS – MAIL 29 JULIO 2020</a:t>
            </a:r>
          </a:p>
          <a:p>
            <a:pPr marL="0" indent="0">
              <a:buNone/>
            </a:pPr>
            <a:endParaRPr lang="es-CL" dirty="0"/>
          </a:p>
          <a:p>
            <a:pPr algn="just">
              <a:buFont typeface="Wingdings" panose="05000000000000000000" pitchFamily="2" charset="2"/>
              <a:buChar char="v"/>
            </a:pPr>
            <a:endParaRPr lang="es-CL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i="1" dirty="0"/>
              <a:t>E</a:t>
            </a:r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n el mismo mail del 29 de julio recién pasado, se indican el número de parcelas sin construir  y en la última hoja, los convenios.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En el mismo informe, se indican las parcelas que se encuentran sin medidor de agua.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i="1" dirty="0" err="1">
                <a:latin typeface="Arial" panose="020B0604020202020204" pitchFamily="34" charset="0"/>
                <a:cs typeface="Arial" panose="020B0604020202020204" pitchFamily="34" charset="0"/>
              </a:rPr>
              <a:t>Idem</a:t>
            </a:r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, se da cuenta de una cuota extraordinario cobrada el año 2015 de $  250.000.- y año 2017 cobro de 1 UF para Fondo Reserva y 2018, también 1 UF de Fondo Reserva.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Es extremadamente importante comunicar, que este Comité, no recibió y no hay un Fondo de Reserva. No se hizo una separación en la cuenta </a:t>
            </a:r>
            <a:r>
              <a:rPr lang="es-CL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indique lo anterior.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Con los pagos de G/Comunes, hacemos los pagos de los trabajadores, mantención, compras, implementos de seguridad, etc..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7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2F40B-83BA-4587-90B9-4181BFB1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11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800" b="1" dirty="0"/>
              <a:t>Informamos, la compra de una Moto </a:t>
            </a:r>
            <a:r>
              <a:rPr lang="es-ES" sz="1800" b="1" dirty="0" smtClean="0"/>
              <a:t>durante el </a:t>
            </a:r>
            <a:r>
              <a:rPr lang="es-ES" sz="1800" b="1" dirty="0"/>
              <a:t>mes de Julio, para mantener un parque motorizado y servicios preventivos dentro de la Hacienda, con un costo de $ </a:t>
            </a:r>
            <a:r>
              <a:rPr lang="es-ES" sz="1800" b="1" dirty="0" smtClean="0"/>
              <a:t>1.999.998 pagadero en 6 cuotas.</a:t>
            </a:r>
            <a:endParaRPr lang="en-GB" sz="1800" b="1" dirty="0"/>
          </a:p>
        </p:txBody>
      </p:sp>
      <p:pic>
        <p:nvPicPr>
          <p:cNvPr id="7" name="Marcador de contenido 6" descr="Motocicleta estacionada en el pasto&#10;&#10;Descripción generada automáticamente">
            <a:extLst>
              <a:ext uri="{FF2B5EF4-FFF2-40B4-BE49-F238E27FC236}">
                <a16:creationId xmlns="" xmlns:a16="http://schemas.microsoft.com/office/drawing/2014/main" id="{1786C813-1E4A-4A3B-AC2B-E1CA08B60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0608" y="2160104"/>
            <a:ext cx="5565913" cy="45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4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C3A519B-A8EA-41D4-A91A-EED3AC90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17" y="318051"/>
            <a:ext cx="9874595" cy="6016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200" b="1" i="1" u="sng" dirty="0"/>
              <a:t>PROYECTOS </a:t>
            </a:r>
          </a:p>
          <a:p>
            <a:pPr marL="0" indent="0" algn="ctr">
              <a:buNone/>
            </a:pPr>
            <a:r>
              <a:rPr lang="es-CL" sz="2000" b="1" i="1" u="sng" dirty="0"/>
              <a:t>QUE INDICAMOS SE </a:t>
            </a:r>
            <a:r>
              <a:rPr lang="es-CL" sz="2000" b="1" i="1" u="sng" dirty="0" smtClean="0"/>
              <a:t>PRESENTARÍAN </a:t>
            </a:r>
            <a:r>
              <a:rPr lang="es-CL" sz="2000" b="1" i="1" u="sng" dirty="0"/>
              <a:t>PARA EL PRESENTE MES.</a:t>
            </a:r>
          </a:p>
          <a:p>
            <a:pPr marL="1257300" lvl="3" indent="0"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s-CL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LUMINARIAS.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decidido la compra de luminarias led solares con 30 watts de potencia, con detector de movimiento para que aumenten la luminosidad al detectar alguna persona, animal o vehículo, para instalar en los sectores más alejados de la Hacienda,  y aquellos que se han visto afectados por robos, comenzando por la etapa 3 y la parte alta de la etapa 1. Debido a su costo, la compra se hará en forma paulatina, para abarcar los lugares que lo requieran. Estamos en la etapa de cotización de las luminarias. Se ha hecho particularmente difícil esta compra debido a que las empresas vendedoras no tienen el stock inmediato y hay una espera de 2 meses, otras empresas tienen 2 o 3 en stock y sólo en Santiago, sin envío</a:t>
            </a: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También se cotizaron para compra en Viña del Mar, pero los problemas son los mismos, ya que por motivo de la restricción de movilidad y la exigencia de permiso para desplazarse se ha hecho difícil coordinar con </a:t>
            </a:r>
            <a:r>
              <a:rPr lang="es-CL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vendedores y </a:t>
            </a:r>
            <a:r>
              <a:rPr lang="es-CL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concurrir a retirarlas.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5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Tipo de luminaria a instalar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86" y="1580821"/>
            <a:ext cx="2295849" cy="431553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8916" y="2475471"/>
            <a:ext cx="4315528" cy="25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2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C2EC6BE-0143-4B8B-8B99-92C6EF642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3" y="490330"/>
            <a:ext cx="9715569" cy="5777948"/>
          </a:xfrm>
        </p:spPr>
        <p:txBody>
          <a:bodyPr/>
          <a:lstStyle/>
          <a:p>
            <a:endParaRPr lang="es-CL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24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CL" sz="24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CIERRE PERIMETRAL DE LOS CONTENEDORES DE BASURA</a:t>
            </a:r>
            <a:r>
              <a:rPr lang="es-CL" sz="24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CL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hace necesario, tanto por estética como por funcionalidad, cambiar y mejorar el lugar de acopio de basura, que no sea un punto negro. Para esto se ha decidido eliminar parte del corral que hay allí, quitándole 2 metros de fondo por 10 o más metros de largo, para ubicar los basureros y se hará un cierre de madera tipo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treillage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s-CL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deck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También se cubre parte del sector de caballerizas, que no es ningún atractivo en el estado en que se encuentra.</a:t>
            </a:r>
          </a:p>
          <a:p>
            <a:pPr marL="0" indent="0" algn="just">
              <a:buNone/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COSTO aproximado: $ 450.000 incluyendo materiales y mano de obra.</a:t>
            </a:r>
            <a:endParaRPr lang="en-GB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GB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13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Vista de contenedores de basura desde la ruta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293595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249C4E-7F82-440B-A286-2F852EED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39" y="291548"/>
            <a:ext cx="9742073" cy="861391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u="sng" dirty="0"/>
              <a:t>INVENTARIO</a:t>
            </a:r>
            <a:r>
              <a:rPr lang="es-CL" b="1" dirty="0"/>
              <a:t> </a:t>
            </a:r>
            <a:br>
              <a:rPr lang="es-CL" b="1" dirty="0"/>
            </a:br>
            <a:endParaRPr lang="en-GB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395788B-F6C4-4C51-84EF-CBAFC22C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52939"/>
            <a:ext cx="8915400" cy="475828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asumir la nueva directiva, no existía un inventario de los bienes de la Hacienda, ni información sobre su estado, fecha de construcción de las edificaciones o adquisición. Se instruyó al Administrador en el mes de Junio, confeccionar un inventario que será supervisado por la directiva. Este debe incluir todo lo que sea infraestructura, tractor, motos y su estado actual. También se incluirá carpeta de catastro con las escrituras, planos, certificados de dominio y comprobantes de pago de las contribuciones.</a:t>
            </a:r>
            <a:endParaRPr lang="en-GB" sz="2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2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inventario debe incluir toda edificación al interior de la Hacienda que esté en los espacios comunes, con fecha de construcción. Se deben incluir las piscinas y sus bombas, </a:t>
            </a:r>
            <a:r>
              <a:rPr lang="es-CL" sz="29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pozos de agua, </a:t>
            </a:r>
            <a:r>
              <a:rPr lang="es-CL" sz="2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casetas de los pozos y bombas de extracción de agua, estanques, extintores, luminarias, etc.</a:t>
            </a:r>
            <a:endParaRPr lang="en-GB" sz="2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29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Adjunto con esto se ha dispuesto que el Administrador mantenga bitácoras de los vehículos (motos y tractor) con detalle de consumo de combustible, cambios de aceite, revisión técnica, seguros y reparaciones para mantener en buen estado de conservación nuestros equipos.</a:t>
            </a:r>
            <a:r>
              <a:rPr lang="es-CL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86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791685-3368-45D5-912F-2C04FF8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u="sng" dirty="0"/>
              <a:t>COMPRA HUELLERO</a:t>
            </a:r>
            <a:endParaRPr lang="en-GB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E3236C2-8E04-4F38-9457-76EB48B6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 HUELLERO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 directiva ha acordado la instalación y mantención de un Huellero que se instalará en la entrada u oficina de administración para el control de ingreso y salida del personal. Es indispensable tener un buen control de asistencia y horario.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L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Costo:</a:t>
            </a: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cotizar. Se debe considerar que estos sistemas se venden con una mantención periódica, consideraremos el presupuesto de éste y la garantía.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8299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D33437-D871-4952-BADE-CCEE1C58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384313"/>
            <a:ext cx="9647582" cy="5857461"/>
          </a:xfrm>
        </p:spPr>
        <p:txBody>
          <a:bodyPr>
            <a:normAutofit/>
          </a:bodyPr>
          <a:lstStyle/>
          <a:p>
            <a:endParaRPr lang="es-CL" dirty="0"/>
          </a:p>
          <a:p>
            <a:pPr marL="0" indent="0" algn="ctr">
              <a:buNone/>
            </a:pPr>
            <a:r>
              <a:rPr lang="en-GB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PRESENTACION </a:t>
            </a:r>
          </a:p>
          <a:p>
            <a:pPr marL="0" indent="0" algn="ctr">
              <a:buNone/>
            </a:pPr>
            <a:endParaRPr lang="en-GB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Querida Comunidad Pangalina, reciban un afectuoso saludo de los integrantes de este Comité de Administración, que asumimos el presente año y elegidos en diciembre 2019.</a:t>
            </a:r>
            <a:endParaRPr lang="en-GB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Sabemos que hemos y seguimos enfrentando momentos difíciles con el COVID19 y que nos toca enfrentar como país y comunidad Hacienda El Pangal.  La medida de salud adoptada por la autoridad, nos obliga a permanecer en nuestros hogares, que tiene como propósito evitar el contagio exponencial del virus.  </a:t>
            </a:r>
            <a:endParaRPr lang="en-GB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Comité fue elegido a mediados de Diciembre 2019 y asumimos con entusiasmo y con un proyecto que desarrollamos junto a un grupo de vecinos que nos hicieron llegar sugerencias, cartas, solicitudes, pero especialmente nos solicitaron PARTICIPACION,  COMUNICACION y TRANSPARENCIA,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07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BBF25A-DF55-4B50-85B3-2B179296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u="sng" dirty="0"/>
              <a:t>CANCHA DE </a:t>
            </a:r>
            <a:r>
              <a:rPr lang="es-CL" b="1" i="1" u="sng" dirty="0" smtClean="0"/>
              <a:t>FÚTBOL </a:t>
            </a:r>
            <a:endParaRPr lang="en-GB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D4ABE1-B34C-41A1-8E3F-952F8223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CANCHA DE FÚTBOL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Durante este mes o en septiembre, si las condiciones climáticas nos acompañan, se puede habilitar la cancha de futbolito, demarcándola, pintando los arcos y poniéndoles mallas. Será un buen espacio de esparcimiento para los vecinos y sus hijos.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Solicitamos 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cooperación de los vecinos para esto. Habría que sacar las 	piedras y demarcar con cal.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COSTO aproximado: Esto no debiera tener mayor costo. Se puede demarcar la cancha con tiza o cal. Las mallas pueden ser de plástico tipo raschel que cuestan alrededor de $ 7.000 los 5 metros, más la pintura de los arcos $ 10.000. 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79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D5AE02-B6CF-474E-A753-18F267F7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273" y="291548"/>
            <a:ext cx="8911687" cy="755374"/>
          </a:xfrm>
        </p:spPr>
        <p:txBody>
          <a:bodyPr>
            <a:normAutofit/>
          </a:bodyPr>
          <a:lstStyle/>
          <a:p>
            <a:pPr algn="ctr"/>
            <a:r>
              <a:rPr lang="es-CL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MIRADOR Y TRECKING</a:t>
            </a:r>
            <a:endParaRPr lang="en-GB" sz="3200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E89FEA3-EB36-4896-8D8B-2EF43AD8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39" y="1179443"/>
            <a:ext cx="9742073" cy="538700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MIRADOR Y TRECKING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Hay muchos vecinos a quienes les gusta caminar o trotar por la parte baja de la Hacienda, y que echan de menos un camino más seguro, ya que la lluvia ha afectado el terreno. Pero también hay varios que hacen trecking o caminatas por la parte alta de la Hacienda. Recogiendo la idea de algunos vecinos, viendo el plano de la Hacienda, hay un sector de áreas comunes en lo alto, frente a las etapas 2 y 3 y se podría instalar allí un mirador, sencillo pero práctico para descansar, con una mesa y asientos o bancas. Al mismo tiempo se puede demarcar con señalética el camino para que sea más seguro e indicando los metros de la caminata: 1) 500 metros, 2) 1000 </a:t>
            </a:r>
            <a:r>
              <a:rPr lang="es-CL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mts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 y con senderos, No tendría costo, si se invita a los vecinos a participar e integrarlos en esta iniciativa. Para este proyecto pediremos la asesoría del SAG, CONAF o alguna ONG para instalar letreros con descripción de flora y fauna y fomentar el respeto por la biodiversidad. Esperamos encontrar muchos voluntarios para esta iniciativa. 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COSTO aproximado en materiales $ 70.000, incluyendo mesa y bancas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idea de los letreros es replicar lo que había antes, tal como lo señala este letrero que aún sobrevive y permanece en la Etapa 3 y se muestra en la página siguiente. 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85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29B060-197D-4F9A-9B3D-44244E5F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624110"/>
            <a:ext cx="9715569" cy="1280890"/>
          </a:xfrm>
        </p:spPr>
        <p:txBody>
          <a:bodyPr/>
          <a:lstStyle/>
          <a:p>
            <a:pPr algn="ctr"/>
            <a:r>
              <a:rPr lang="es-CL" b="1" i="1" u="sng" dirty="0"/>
              <a:t>LETRERO E INSTALACION SENDERO</a:t>
            </a:r>
            <a:endParaRPr lang="en-GB" b="1" i="1" u="sng" dirty="0"/>
          </a:p>
        </p:txBody>
      </p:sp>
      <p:pic>
        <p:nvPicPr>
          <p:cNvPr id="5" name="Marcador de contenido 4" descr="Imagen que contiene edificio&#10;&#10;Descripción generada automáticamente">
            <a:extLst>
              <a:ext uri="{FF2B5EF4-FFF2-40B4-BE49-F238E27FC236}">
                <a16:creationId xmlns="" xmlns:a16="http://schemas.microsoft.com/office/drawing/2014/main" id="{C4B5DAD7-657A-4386-A87D-8A2C88645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1509490"/>
            <a:ext cx="4349510" cy="5010580"/>
          </a:xfrm>
        </p:spPr>
      </p:pic>
    </p:spTree>
    <p:extLst>
      <p:ext uri="{BB962C8B-B14F-4D97-AF65-F5344CB8AC3E}">
        <p14:creationId xmlns:p14="http://schemas.microsoft.com/office/powerpoint/2010/main" val="379666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7F8B21-FBFD-4BC2-AC5F-D53A56FF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5" y="624110"/>
            <a:ext cx="9344508" cy="846881"/>
          </a:xfrm>
        </p:spPr>
        <p:txBody>
          <a:bodyPr>
            <a:normAutofit/>
          </a:bodyPr>
          <a:lstStyle/>
          <a:p>
            <a:pPr algn="ctr"/>
            <a:r>
              <a:rPr lang="es-CL" sz="2800" b="1" i="1" u="sng" dirty="0"/>
              <a:t>CICLETADA PANGALINA</a:t>
            </a:r>
            <a:endParaRPr lang="en-GB" sz="2800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730C6B-FEFE-4E64-8586-DDC60565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470991"/>
            <a:ext cx="8915400" cy="444023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s-CL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CICLETADA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Para el mes de octubre, si las condiciones sanitarias mejoran, podríamos organizar una cicletada por la nueva vía que tenemos hacia Casablanca, una vez que termine o amaine la pandemia. Se puede aprovechar la organización que tiene la Municipalidad para esto. Para tal efecto, se solicitará el apoyo a la Municipalidad de Casablanca con anticipación y el apoyo de Carabineros. 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COSTO: $ 0, sólo con aportes y entregar a los ciclistas fruta y agua.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816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9FB4F8-0429-44FF-8EDF-1511A360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2655"/>
          </a:xfrm>
        </p:spPr>
        <p:txBody>
          <a:bodyPr>
            <a:normAutofit/>
          </a:bodyPr>
          <a:lstStyle/>
          <a:p>
            <a:pPr algn="ctr"/>
            <a:r>
              <a:rPr lang="es-CL" sz="3000" b="1" i="1" u="sng" dirty="0"/>
              <a:t>PUBLICACIÓN Y VARIOS PÁGINA WEB</a:t>
            </a:r>
            <a:endParaRPr lang="en-GB" sz="3000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448F14-E890-445E-ADE9-35A534E3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1616765"/>
            <a:ext cx="9702316" cy="429445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L" sz="18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PUBLICACIÓN DESPEDIDA Y BIENVENIDA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Nuestra página no debe ser de simple información. Hay que darle un sentido. La intención es hacer un reportaje a los vecinos que vendieron su parcela y se van del Pangal. Además, hay que considerar a los nuevos integrantes del Pangal. Nos contactaremos con ellos si están dispuestos a una corta entrevista y ver sus expectativas al llegar a esta Hacienda.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se habilitó la página web y se autorizó la migración del hosting, por uno de mayor </a:t>
            </a:r>
            <a:r>
              <a:rPr lang="es-CL" sz="18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capacidad. Por </a:t>
            </a: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problemas derivados de esta migración hay que esperar un plazo para que se habilite por completo, por lo que faltan sólo los contactos con la directiva.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invitamos a visitar la página y subir, si desean, fotos al Instagram que está vinculado a la página web. </a:t>
            </a:r>
            <a:r>
              <a:rPr lang="es-CL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CL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El.pangal</a:t>
            </a:r>
            <a:r>
              <a:rPr lang="es-CL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L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Teléfono </a:t>
            </a:r>
            <a:r>
              <a:rPr lang="en-GB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Portería 32-3433173.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1800" b="1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 secretaria </a:t>
            </a:r>
            <a:r>
              <a:rPr lang="en-GB" sz="1800" b="1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Sra.</a:t>
            </a:r>
            <a:r>
              <a:rPr lang="en-GB" sz="1800" b="1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Evelyn Novoa: 32-3522241.</a:t>
            </a:r>
            <a:endParaRPr lang="en-GB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57E1614C-AE08-4DD6-A067-70481FF1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0" y="4240695"/>
            <a:ext cx="689113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46DED99-8F16-427A-A27E-17096D1FD4A0}"/>
              </a:ext>
            </a:extLst>
          </p:cNvPr>
          <p:cNvSpPr txBox="1"/>
          <p:nvPr/>
        </p:nvSpPr>
        <p:spPr>
          <a:xfrm>
            <a:off x="1746840" y="2580707"/>
            <a:ext cx="9477751" cy="281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L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Nos despedimos con grato aprecio y consideración a cada vecino.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Comité de Administración.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CL" i="1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HEINZ HUAIQUIL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s-CL" i="1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JUAN UNDA</a:t>
            </a: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CL" i="1" u="db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JOSE SALDÍAS</a:t>
            </a:r>
            <a:endParaRPr lang="en-GB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Presidente 	                   Tesorero 		       Secretario</a:t>
            </a:r>
            <a:endParaRPr lang="en-GB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Marcador de contenido 6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88C1DAEF-3841-4B20-810B-82EB00CB3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78" y="323557"/>
            <a:ext cx="3334044" cy="3105443"/>
          </a:xfrm>
        </p:spPr>
      </p:pic>
    </p:spTree>
    <p:extLst>
      <p:ext uri="{BB962C8B-B14F-4D97-AF65-F5344CB8AC3E}">
        <p14:creationId xmlns:p14="http://schemas.microsoft.com/office/powerpoint/2010/main" val="269065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0837" y="291548"/>
            <a:ext cx="9923024" cy="59158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9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1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ES" sz="6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6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6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6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6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796DEBFE-08F2-435E-BDFC-51D74B0FB12F}"/>
              </a:ext>
            </a:extLst>
          </p:cNvPr>
          <p:cNvSpPr txBox="1"/>
          <p:nvPr/>
        </p:nvSpPr>
        <p:spPr>
          <a:xfrm>
            <a:off x="1420837" y="468970"/>
            <a:ext cx="9551963" cy="4843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marzo del presente año, hicimos llegar una tabla con la calendarización de las reuniones que serían cada 2 meses para dar a conocer nuestros trabajos, avances y seguir escuchando sugerencias para el bien de nuestra comunidad. A pesar de todo, les agradecemos enormemente las cartas y mails que hemos recibido con el apoyo, entusiasmo de seguir adelante y sugerencias.  Con respecto a este último punto, adjuntamos carta independiente al “Hacienda El Pangal Informa”, dando respuesta a las sugerencias recibidas y aclaraciones.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L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Nuevamente</a:t>
            </a:r>
            <a:r>
              <a:rPr lang="es-CL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hacemos una reflexión para observar de manera detenida lo que veníamos haciendo, y </a:t>
            </a:r>
            <a:r>
              <a:rPr lang="es-CL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</a:t>
            </a:r>
            <a:r>
              <a:rPr lang="es-CL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 de ellas realmente valían la pena.  Este virus ha logrado frenar la vorágine diaria pero nos da la oportunidad de reconsiderar dimensiones de humanidad y humanización.</a:t>
            </a:r>
            <a:endParaRPr lang="en-GB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saludo y abrazo cordial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</a:pP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 de Administración.</a:t>
            </a:r>
            <a:endParaRPr lang="en-GB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3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6907635-D66D-4FB1-9D8A-293879C5B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583" y="265043"/>
            <a:ext cx="9929030" cy="61357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3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TRABAJADORES</a:t>
            </a:r>
            <a:r>
              <a:rPr lang="es-CL" sz="3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trabajadores siguen </a:t>
            </a:r>
            <a:r>
              <a:rPr lang="es-CL" sz="1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atentos a las </a:t>
            </a: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instrucciones para prevención del </a:t>
            </a:r>
            <a:r>
              <a:rPr lang="es-CL" sz="19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es-CL" sz="1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19, </a:t>
            </a: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el uso de Mascarillas, Guantes, Productos de limpieza.  Se reitera que el ingreso a la oficina de administración, debe ser con mascarilla.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s-CL" sz="19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s-CL" sz="1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Están </a:t>
            </a: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realizando ya consultas para optar a los beneficios de la Caja de </a:t>
            </a:r>
            <a:r>
              <a:rPr lang="es-CL" sz="1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Compensación </a:t>
            </a: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Andes a la que pudieron </a:t>
            </a:r>
            <a:r>
              <a:rPr lang="es-CL" sz="1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ingresar </a:t>
            </a: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mes pasado, pudiendo acceder a todos los beneficios de Salud, Bonos, Turismo, Cultura y Entretención, Deporte, Convenios, etc.. Que ofrece dicha institución. </a:t>
            </a:r>
          </a:p>
          <a:p>
            <a:pPr algn="just">
              <a:lnSpc>
                <a:spcPct val="107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s-CL" sz="1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Informamos que todos los trabajadores, se encuentran bien al igual que sus familias.</a:t>
            </a:r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7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98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A7090B-789B-4EE9-99EF-FCB582A6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/>
          <a:lstStyle/>
          <a:p>
            <a:r>
              <a:rPr lang="es-CL" b="1" i="1" u="sng" dirty="0" smtClean="0"/>
              <a:t>REPARACIÓN </a:t>
            </a:r>
            <a:r>
              <a:rPr lang="es-CL" b="1" i="1" u="sng" dirty="0"/>
              <a:t>CAMINOS: PENDIENTE</a:t>
            </a:r>
            <a:endParaRPr lang="en-GB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12FDFA-FEF2-46E1-B7CC-EFE30765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351722"/>
            <a:ext cx="9596299" cy="50490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s-CL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fi-FI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agua caida a la fecha :       230,00 mm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fi-FI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2019  a igual fecha:    		82,00 mm</a:t>
            </a:r>
            <a:endParaRPr lang="es-ES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Hacemos referencia y es de suma importancia, considerar que no contratamos las máquinas para reparar las averías producidas por las lluvias, debido a la intensidad de éstas y al alto costo que significa un arriendo de máquina después de cada lluvia.</a:t>
            </a:r>
          </a:p>
          <a:p>
            <a:pPr marL="0" indent="0">
              <a:buNone/>
            </a:pPr>
            <a:endParaRPr lang="es-ES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Han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habido </a:t>
            </a:r>
            <a:r>
              <a:rPr lang="es-E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sugerencias </a:t>
            </a: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de pasar la máquina, especialmente en la etapa III, que es la más afectada.  Atendiendo y entendiendo la situación, hemos recurrido a nuestros propios recursos, Tractor y trabajadores para emparejar los caminos.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8260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A14B88-4C53-4443-9E09-04255C6F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397565"/>
            <a:ext cx="9927603" cy="6361044"/>
          </a:xfrm>
        </p:spPr>
        <p:txBody>
          <a:bodyPr/>
          <a:lstStyle/>
          <a:p>
            <a:pPr marL="0" indent="0" algn="ctr">
              <a:buNone/>
            </a:pPr>
            <a:r>
              <a:rPr lang="fi-FI" sz="2800" b="1" i="1" u="sng" dirty="0">
                <a:solidFill>
                  <a:srgbClr val="000000"/>
                </a:solidFill>
                <a:effectLst/>
                <a:latin typeface="CNN"/>
              </a:rPr>
              <a:t>AGUA CAIDA JULIO 2020 Y TRABAJOS INGRESO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fi-FI" sz="2400" b="1" i="1" u="sng" dirty="0">
              <a:solidFill>
                <a:srgbClr val="000000"/>
              </a:solidFill>
              <a:effectLst/>
              <a:latin typeface="CNN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a la fecha :                 230,00 mm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2019  a igual fecha:     82,00 mm</a:t>
            </a:r>
            <a:endParaRPr lang="fi-FI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fi-FI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49,6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 2017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30,7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2016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50,2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2015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38,3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34,6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mm.          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3,7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   2012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2,0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2011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43,2 mm.    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26,6 mm</a:t>
            </a:r>
            <a:r>
              <a:rPr lang="fi-FI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fi-FI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Anexamos la información de Agua caída, debido a que en Informe Hacienda Pangal Nro. 03/2020, les enviamos fotografías de los trabajos de portería que se estaban realizando y que aún con las lluvias de julio, pudieron avanzar y terminar, quedando sólo la torre 3 pendiente. Este mes debe quedar lista la </a:t>
            </a:r>
            <a:r>
              <a:rPr lang="es-CL" sz="180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última torre, </a:t>
            </a:r>
            <a:r>
              <a:rPr lang="es-CL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corresponde a la bodega. Se informará en detalle la ejecución de ese proyecto.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4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A10E67-FAF7-4A92-8FE6-3ACD99BF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620"/>
          </a:xfrm>
        </p:spPr>
        <p:txBody>
          <a:bodyPr>
            <a:normAutofit/>
          </a:bodyPr>
          <a:lstStyle/>
          <a:p>
            <a:r>
              <a:rPr lang="es-CL" sz="2800" b="1" i="1" u="sng" dirty="0"/>
              <a:t>AVANCES TRABAJOS HACIENDA EL PANGAL</a:t>
            </a:r>
            <a:endParaRPr lang="en-GB" sz="2800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77E079A-8E90-4437-AE02-606F99E9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232452"/>
            <a:ext cx="107183096" cy="10339575"/>
          </a:xfrm>
        </p:spPr>
        <p:txBody>
          <a:bodyPr>
            <a:normAutofit/>
          </a:bodyPr>
          <a:lstStyle/>
          <a:p>
            <a:pPr lvl="8"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ADJUNTAMOS FOTOS DE LOS AVANCES DE PORTERÍA, FALTANDO LA TORRE 3 .</a:t>
            </a:r>
          </a:p>
          <a:p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E62F694C-37E1-4775-B217-FB6870EAE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C6CB2271-C132-4816-BC9B-7A455695F7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273287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agen 6" descr="Imagen que contiene edificio, exterior, pasto, casa&#10;&#10;Descripción generada automáticamente">
            <a:extLst>
              <a:ext uri="{FF2B5EF4-FFF2-40B4-BE49-F238E27FC236}">
                <a16:creationId xmlns="" xmlns:a16="http://schemas.microsoft.com/office/drawing/2014/main" id="{9DEFE39B-7C7F-46CD-86B2-D35C62DF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2222694"/>
            <a:ext cx="7488921" cy="4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7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CA6AF2EB-6C5A-471A-8CB8-891C3AD23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6035" y="-930965"/>
            <a:ext cx="9554817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6E35C6F5-72EF-4166-8B48-55FE810B5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agen 6" descr="Imagen que contiene edificio, exterior, casa, pasto&#10;&#10;Descripción generada automáticamente">
            <a:extLst>
              <a:ext uri="{FF2B5EF4-FFF2-40B4-BE49-F238E27FC236}">
                <a16:creationId xmlns="" xmlns:a16="http://schemas.microsoft.com/office/drawing/2014/main" id="{98FCE0B9-3C0D-44C0-9F35-2E815751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824037"/>
            <a:ext cx="6819900" cy="3209925"/>
          </a:xfrm>
          <a:prstGeom prst="rect">
            <a:avLst/>
          </a:prstGeom>
        </p:spPr>
      </p:pic>
      <p:pic>
        <p:nvPicPr>
          <p:cNvPr id="9" name="Imagen 8" descr="Imagen que contiene edificio, exterior, casa, pasto&#10;&#10;Descripción generada automáticamente">
            <a:extLst>
              <a:ext uri="{FF2B5EF4-FFF2-40B4-BE49-F238E27FC236}">
                <a16:creationId xmlns="" xmlns:a16="http://schemas.microsoft.com/office/drawing/2014/main" id="{F5BA1EBD-5951-4BD5-9F88-C99535F9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900333"/>
            <a:ext cx="8941343" cy="52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3EB754-1176-4EB3-B8B5-14C5F638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71" y="566950"/>
            <a:ext cx="9285916" cy="745016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</a:t>
            </a:r>
            <a:r>
              <a:rPr lang="es-CL" sz="2200" b="1" i="1" u="sng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RECICLAJE Y LA IMPORTANCIA DE APLASTAR  BOTELLAS</a:t>
            </a:r>
            <a:r>
              <a:rPr lang="es-CL" sz="2400" b="1" i="1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es-CL" sz="2400" b="1" i="1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</a:br>
            <a:r>
              <a:rPr lang="es-CL" sz="2400" b="1" i="1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es-CL" sz="2400" b="1" i="1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</a:br>
            <a:r>
              <a:rPr lang="es-CL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      </a:t>
            </a:r>
            <a:endParaRPr lang="en-GB" sz="3200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="" xmlns:a16="http://schemas.microsoft.com/office/drawing/2014/main" id="{0607919E-EB37-4CDD-A555-EEC8CABE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3" y="1683026"/>
            <a:ext cx="9755326" cy="49165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plástico</a:t>
            </a:r>
            <a:r>
              <a:rPr lang="es-E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es un material que tarda muchos años en degradarse y perjudica mucho al planeta. El </a:t>
            </a:r>
            <a:r>
              <a:rPr lang="es-E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plástico</a:t>
            </a:r>
            <a:r>
              <a:rPr lang="es-E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está hecho de petróleo y </a:t>
            </a:r>
            <a:r>
              <a:rPr lang="es-ES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químicos </a:t>
            </a:r>
            <a:r>
              <a:rPr lang="es-E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 no se disuelven.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b="0" i="1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A pesar de que la concienciación con el reciclaje es cada vez mayor, todavía es una tarea pendiente en muchas comunidades de propietarios. A través de acciones sencillas se pueden conseguir grandes beneficios para el cuidado del entorno.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i="1" dirty="0">
                <a:solidFill>
                  <a:srgbClr val="222222"/>
                </a:solidFill>
                <a:latin typeface="Helvetica" panose="020B0604020202020204" pitchFamily="34" charset="0"/>
              </a:rPr>
              <a:t>Debemos sumarnos a todas las campañas de Reciclaje, pero advertir que deben también “aplastar las botellas de plásticos” para no transportar aire.</a:t>
            </a:r>
            <a:endParaRPr lang="es-ES" b="0" i="1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Imagen 11" descr="Imagen que contiene dibujo, plato&#10;&#10;Descripción generada automáticamente">
            <a:extLst>
              <a:ext uri="{FF2B5EF4-FFF2-40B4-BE49-F238E27FC236}">
                <a16:creationId xmlns="" xmlns:a16="http://schemas.microsoft.com/office/drawing/2014/main" id="{092CA2EA-FCD9-4BF9-A3A5-B95B94A8E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30" y="4651512"/>
            <a:ext cx="4267200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405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9163</TotalTime>
  <Words>1760</Words>
  <Application>Microsoft Office PowerPoint</Application>
  <PresentationFormat>Panorámica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Aldhabi</vt:lpstr>
      <vt:lpstr>Arial</vt:lpstr>
      <vt:lpstr>Arial</vt:lpstr>
      <vt:lpstr>Calibri</vt:lpstr>
      <vt:lpstr>Century Gothic</vt:lpstr>
      <vt:lpstr>CNN</vt:lpstr>
      <vt:lpstr>Helvetica</vt:lpstr>
      <vt:lpstr>Times New Roman</vt:lpstr>
      <vt:lpstr>Wingdings</vt:lpstr>
      <vt:lpstr>Wingdings 3</vt:lpstr>
      <vt:lpstr>Espiral</vt:lpstr>
      <vt:lpstr>      HACIENDA EL PANGAL INFORMA 04/2020 </vt:lpstr>
      <vt:lpstr>Presentación de PowerPoint</vt:lpstr>
      <vt:lpstr>Presentación de PowerPoint</vt:lpstr>
      <vt:lpstr>Presentación de PowerPoint</vt:lpstr>
      <vt:lpstr>REPARACIÓN CAMINOS: PENDIENTE</vt:lpstr>
      <vt:lpstr>Presentación de PowerPoint</vt:lpstr>
      <vt:lpstr>AVANCES TRABAJOS HACIENDA EL PANGAL</vt:lpstr>
      <vt:lpstr>Presentación de PowerPoint</vt:lpstr>
      <vt:lpstr>    RECICLAJE Y LA IMPORTANCIA DE APLASTAR  BOTELLAS           </vt:lpstr>
      <vt:lpstr>Presentación de PowerPoint</vt:lpstr>
      <vt:lpstr>TESORERIA </vt:lpstr>
      <vt:lpstr>Presentación de PowerPoint</vt:lpstr>
      <vt:lpstr>Informamos, la compra de una Moto durante el mes de Julio, para mantener un parque motorizado y servicios preventivos dentro de la Hacienda, con un costo de $ 1.999.998 pagadero en 6 cuotas.</vt:lpstr>
      <vt:lpstr>Presentación de PowerPoint</vt:lpstr>
      <vt:lpstr>Tipo de luminaria a instalar</vt:lpstr>
      <vt:lpstr>Presentación de PowerPoint</vt:lpstr>
      <vt:lpstr>Vista de contenedores de basura desde la ruta </vt:lpstr>
      <vt:lpstr>INVENTARIO  </vt:lpstr>
      <vt:lpstr>COMPRA HUELLERO</vt:lpstr>
      <vt:lpstr>CANCHA DE FÚTBOL </vt:lpstr>
      <vt:lpstr>MIRADOR Y TRECKING</vt:lpstr>
      <vt:lpstr>LETRERO E INSTALACION SENDERO</vt:lpstr>
      <vt:lpstr>CICLETADA PANGALINA</vt:lpstr>
      <vt:lpstr>PUBLICACIÓN Y VARIOS PÁGINA WEB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</dc:title>
  <dc:creator>Maria E. Gajardo</dc:creator>
  <cp:lastModifiedBy>José Saldías</cp:lastModifiedBy>
  <cp:revision>397</cp:revision>
  <dcterms:created xsi:type="dcterms:W3CDTF">2020-02-25T13:22:24Z</dcterms:created>
  <dcterms:modified xsi:type="dcterms:W3CDTF">2020-08-03T21:50:32Z</dcterms:modified>
</cp:coreProperties>
</file>