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318" r:id="rId3"/>
    <p:sldId id="321" r:id="rId4"/>
    <p:sldId id="365" r:id="rId5"/>
    <p:sldId id="291" r:id="rId6"/>
    <p:sldId id="319" r:id="rId7"/>
    <p:sldId id="301" r:id="rId8"/>
    <p:sldId id="326" r:id="rId9"/>
    <p:sldId id="361" r:id="rId10"/>
    <p:sldId id="304" r:id="rId11"/>
    <p:sldId id="327" r:id="rId12"/>
    <p:sldId id="329" r:id="rId13"/>
    <p:sldId id="342" r:id="rId14"/>
    <p:sldId id="353" r:id="rId15"/>
    <p:sldId id="351" r:id="rId16"/>
    <p:sldId id="348" r:id="rId17"/>
    <p:sldId id="330" r:id="rId18"/>
    <p:sldId id="341" r:id="rId19"/>
    <p:sldId id="362" r:id="rId20"/>
    <p:sldId id="331" r:id="rId21"/>
    <p:sldId id="354" r:id="rId22"/>
    <p:sldId id="332" r:id="rId23"/>
    <p:sldId id="333" r:id="rId24"/>
    <p:sldId id="357" r:id="rId25"/>
    <p:sldId id="358" r:id="rId26"/>
    <p:sldId id="359" r:id="rId27"/>
    <p:sldId id="334" r:id="rId28"/>
    <p:sldId id="363" r:id="rId29"/>
    <p:sldId id="337" r:id="rId30"/>
    <p:sldId id="317" r:id="rId31"/>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8" d="100"/>
          <a:sy n="78" d="100"/>
        </p:scale>
        <p:origin x="456"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CA3D8716-BDAC-48BE-92C4-F443208A1920}" type="datetimeFigureOut">
              <a:rPr lang="es-CL" smtClean="0"/>
              <a:pPr/>
              <a:t>07-09-2020</a:t>
            </a:fld>
            <a:endParaRPr lang="es-CL"/>
          </a:p>
        </p:txBody>
      </p:sp>
      <p:sp>
        <p:nvSpPr>
          <p:cNvPr id="5" name="Footer Placeholder 4"/>
          <p:cNvSpPr>
            <a:spLocks noGrp="1"/>
          </p:cNvSpPr>
          <p:nvPr>
            <p:ph type="ftr" sz="quarter" idx="11"/>
          </p:nvPr>
        </p:nvSpPr>
        <p:spPr/>
        <p:txBody>
          <a:bodyPr/>
          <a:lstStyle/>
          <a:p>
            <a:endParaRPr lang="es-CL"/>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23981B05-37F8-453B-BBB9-0B523111FE1E}" type="slidenum">
              <a:rPr lang="es-CL" smtClean="0"/>
              <a:pPr/>
              <a:t>‹Nº›</a:t>
            </a:fld>
            <a:endParaRPr lang="es-CL"/>
          </a:p>
        </p:txBody>
      </p:sp>
    </p:spTree>
    <p:extLst>
      <p:ext uri="{BB962C8B-B14F-4D97-AF65-F5344CB8AC3E}">
        <p14:creationId xmlns:p14="http://schemas.microsoft.com/office/powerpoint/2010/main" val="1835127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CA3D8716-BDAC-48BE-92C4-F443208A1920}" type="datetimeFigureOut">
              <a:rPr lang="es-CL" smtClean="0"/>
              <a:pPr/>
              <a:t>07-09-2020</a:t>
            </a:fld>
            <a:endParaRPr lang="es-CL"/>
          </a:p>
        </p:txBody>
      </p:sp>
      <p:sp>
        <p:nvSpPr>
          <p:cNvPr id="5" name="Footer Placeholder 4"/>
          <p:cNvSpPr>
            <a:spLocks noGrp="1"/>
          </p:cNvSpPr>
          <p:nvPr>
            <p:ph type="ftr" sz="quarter" idx="11"/>
          </p:nvPr>
        </p:nvSpPr>
        <p:spPr/>
        <p:txBody>
          <a:bodyPr/>
          <a:lstStyle/>
          <a:p>
            <a:endParaRPr lang="es-CL"/>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3981B05-37F8-453B-BBB9-0B523111FE1E}" type="slidenum">
              <a:rPr lang="es-CL" smtClean="0"/>
              <a:pPr/>
              <a:t>‹Nº›</a:t>
            </a:fld>
            <a:endParaRPr lang="es-CL"/>
          </a:p>
        </p:txBody>
      </p:sp>
    </p:spTree>
    <p:extLst>
      <p:ext uri="{BB962C8B-B14F-4D97-AF65-F5344CB8AC3E}">
        <p14:creationId xmlns:p14="http://schemas.microsoft.com/office/powerpoint/2010/main" val="3419727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el estilo de texto del patrón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CA3D8716-BDAC-48BE-92C4-F443208A1920}" type="datetimeFigureOut">
              <a:rPr lang="es-CL" smtClean="0"/>
              <a:pPr/>
              <a:t>07-09-2020</a:t>
            </a:fld>
            <a:endParaRPr lang="es-CL"/>
          </a:p>
        </p:txBody>
      </p:sp>
      <p:sp>
        <p:nvSpPr>
          <p:cNvPr id="5" name="Footer Placeholder 4"/>
          <p:cNvSpPr>
            <a:spLocks noGrp="1"/>
          </p:cNvSpPr>
          <p:nvPr>
            <p:ph type="ftr" sz="quarter" idx="11"/>
          </p:nvPr>
        </p:nvSpPr>
        <p:spPr/>
        <p:txBody>
          <a:bodyPr/>
          <a:lstStyle/>
          <a:p>
            <a:endParaRPr lang="es-CL"/>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3981B05-37F8-453B-BBB9-0B523111FE1E}" type="slidenum">
              <a:rPr lang="es-CL" smtClean="0"/>
              <a:pPr/>
              <a:t>‹Nº›</a:t>
            </a:fld>
            <a:endParaRPr lang="es-CL"/>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085122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el estilo de texto del patrón</a:t>
            </a:r>
          </a:p>
        </p:txBody>
      </p:sp>
      <p:sp>
        <p:nvSpPr>
          <p:cNvPr id="5" name="Date Placeholder 4"/>
          <p:cNvSpPr>
            <a:spLocks noGrp="1"/>
          </p:cNvSpPr>
          <p:nvPr>
            <p:ph type="dt" sz="half" idx="10"/>
          </p:nvPr>
        </p:nvSpPr>
        <p:spPr/>
        <p:txBody>
          <a:bodyPr/>
          <a:lstStyle/>
          <a:p>
            <a:fld id="{CA3D8716-BDAC-48BE-92C4-F443208A1920}" type="datetimeFigureOut">
              <a:rPr lang="es-CL" smtClean="0"/>
              <a:pPr/>
              <a:t>07-09-2020</a:t>
            </a:fld>
            <a:endParaRPr lang="es-CL"/>
          </a:p>
        </p:txBody>
      </p:sp>
      <p:sp>
        <p:nvSpPr>
          <p:cNvPr id="6" name="Footer Placeholder 5"/>
          <p:cNvSpPr>
            <a:spLocks noGrp="1"/>
          </p:cNvSpPr>
          <p:nvPr>
            <p:ph type="ftr" sz="quarter" idx="11"/>
          </p:nvPr>
        </p:nvSpPr>
        <p:spPr/>
        <p:txBody>
          <a:bodyPr/>
          <a:lstStyle/>
          <a:p>
            <a:endParaRPr lang="es-CL"/>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3981B05-37F8-453B-BBB9-0B523111FE1E}" type="slidenum">
              <a:rPr lang="es-CL" smtClean="0"/>
              <a:pPr/>
              <a:t>‹Nº›</a:t>
            </a:fld>
            <a:endParaRPr lang="es-CL"/>
          </a:p>
        </p:txBody>
      </p:sp>
    </p:spTree>
    <p:extLst>
      <p:ext uri="{BB962C8B-B14F-4D97-AF65-F5344CB8AC3E}">
        <p14:creationId xmlns:p14="http://schemas.microsoft.com/office/powerpoint/2010/main" val="19140347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el estilo de texto del patrón</a:t>
            </a:r>
          </a:p>
        </p:txBody>
      </p:sp>
      <p:sp>
        <p:nvSpPr>
          <p:cNvPr id="5" name="Date Placeholder 4"/>
          <p:cNvSpPr>
            <a:spLocks noGrp="1"/>
          </p:cNvSpPr>
          <p:nvPr>
            <p:ph type="dt" sz="half" idx="10"/>
          </p:nvPr>
        </p:nvSpPr>
        <p:spPr/>
        <p:txBody>
          <a:bodyPr/>
          <a:lstStyle/>
          <a:p>
            <a:fld id="{CA3D8716-BDAC-48BE-92C4-F443208A1920}" type="datetimeFigureOut">
              <a:rPr lang="es-CL" smtClean="0"/>
              <a:pPr/>
              <a:t>07-09-2020</a:t>
            </a:fld>
            <a:endParaRPr lang="es-CL"/>
          </a:p>
        </p:txBody>
      </p:sp>
      <p:sp>
        <p:nvSpPr>
          <p:cNvPr id="6" name="Footer Placeholder 5"/>
          <p:cNvSpPr>
            <a:spLocks noGrp="1"/>
          </p:cNvSpPr>
          <p:nvPr>
            <p:ph type="ftr" sz="quarter" idx="11"/>
          </p:nvPr>
        </p:nvSpPr>
        <p:spPr/>
        <p:txBody>
          <a:bodyPr/>
          <a:lstStyle/>
          <a:p>
            <a:endParaRPr lang="es-CL"/>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3981B05-37F8-453B-BBB9-0B523111FE1E}" type="slidenum">
              <a:rPr lang="es-CL" smtClean="0"/>
              <a:pPr/>
              <a:t>‹Nº›</a:t>
            </a:fld>
            <a:endParaRPr lang="es-CL"/>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3650724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s-ES"/>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el estilo de texto del patrón</a:t>
            </a:r>
          </a:p>
        </p:txBody>
      </p:sp>
      <p:sp>
        <p:nvSpPr>
          <p:cNvPr id="5" name="Date Placeholder 4"/>
          <p:cNvSpPr>
            <a:spLocks noGrp="1"/>
          </p:cNvSpPr>
          <p:nvPr>
            <p:ph type="dt" sz="half" idx="10"/>
          </p:nvPr>
        </p:nvSpPr>
        <p:spPr/>
        <p:txBody>
          <a:bodyPr/>
          <a:lstStyle/>
          <a:p>
            <a:fld id="{CA3D8716-BDAC-48BE-92C4-F443208A1920}" type="datetimeFigureOut">
              <a:rPr lang="es-CL" smtClean="0"/>
              <a:pPr/>
              <a:t>07-09-2020</a:t>
            </a:fld>
            <a:endParaRPr lang="es-CL"/>
          </a:p>
        </p:txBody>
      </p:sp>
      <p:sp>
        <p:nvSpPr>
          <p:cNvPr id="6" name="Footer Placeholder 5"/>
          <p:cNvSpPr>
            <a:spLocks noGrp="1"/>
          </p:cNvSpPr>
          <p:nvPr>
            <p:ph type="ftr" sz="quarter" idx="11"/>
          </p:nvPr>
        </p:nvSpPr>
        <p:spPr/>
        <p:txBody>
          <a:bodyPr/>
          <a:lstStyle/>
          <a:p>
            <a:endParaRPr lang="es-CL"/>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3981B05-37F8-453B-BBB9-0B523111FE1E}" type="slidenum">
              <a:rPr lang="es-CL" smtClean="0"/>
              <a:pPr/>
              <a:t>‹Nº›</a:t>
            </a:fld>
            <a:endParaRPr lang="es-CL"/>
          </a:p>
        </p:txBody>
      </p:sp>
    </p:spTree>
    <p:extLst>
      <p:ext uri="{BB962C8B-B14F-4D97-AF65-F5344CB8AC3E}">
        <p14:creationId xmlns:p14="http://schemas.microsoft.com/office/powerpoint/2010/main" val="29855562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A3D8716-BDAC-48BE-92C4-F443208A1920}" type="datetimeFigureOut">
              <a:rPr lang="es-CL" smtClean="0"/>
              <a:pPr/>
              <a:t>07-09-2020</a:t>
            </a:fld>
            <a:endParaRPr lang="es-CL"/>
          </a:p>
        </p:txBody>
      </p:sp>
      <p:sp>
        <p:nvSpPr>
          <p:cNvPr id="5" name="Footer Placeholder 4"/>
          <p:cNvSpPr>
            <a:spLocks noGrp="1"/>
          </p:cNvSpPr>
          <p:nvPr>
            <p:ph type="ftr" sz="quarter" idx="11"/>
          </p:nvPr>
        </p:nvSpPr>
        <p:spPr/>
        <p:txBody>
          <a:bodyPr/>
          <a:lstStyle/>
          <a:p>
            <a:endParaRPr lang="es-CL"/>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3981B05-37F8-453B-BBB9-0B523111FE1E}" type="slidenum">
              <a:rPr lang="es-CL" smtClean="0"/>
              <a:pPr/>
              <a:t>‹Nº›</a:t>
            </a:fld>
            <a:endParaRPr lang="es-CL"/>
          </a:p>
        </p:txBody>
      </p:sp>
    </p:spTree>
    <p:extLst>
      <p:ext uri="{BB962C8B-B14F-4D97-AF65-F5344CB8AC3E}">
        <p14:creationId xmlns:p14="http://schemas.microsoft.com/office/powerpoint/2010/main" val="7460469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A3D8716-BDAC-48BE-92C4-F443208A1920}" type="datetimeFigureOut">
              <a:rPr lang="es-CL" smtClean="0"/>
              <a:pPr/>
              <a:t>07-09-2020</a:t>
            </a:fld>
            <a:endParaRPr lang="es-CL"/>
          </a:p>
        </p:txBody>
      </p:sp>
      <p:sp>
        <p:nvSpPr>
          <p:cNvPr id="5" name="Footer Placeholder 4"/>
          <p:cNvSpPr>
            <a:spLocks noGrp="1"/>
          </p:cNvSpPr>
          <p:nvPr>
            <p:ph type="ftr" sz="quarter" idx="11"/>
          </p:nvPr>
        </p:nvSpPr>
        <p:spPr/>
        <p:txBody>
          <a:bodyPr/>
          <a:lstStyle/>
          <a:p>
            <a:endParaRPr lang="es-CL"/>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3981B05-37F8-453B-BBB9-0B523111FE1E}" type="slidenum">
              <a:rPr lang="es-CL" smtClean="0"/>
              <a:pPr/>
              <a:t>‹Nº›</a:t>
            </a:fld>
            <a:endParaRPr lang="es-CL"/>
          </a:p>
        </p:txBody>
      </p:sp>
    </p:spTree>
    <p:extLst>
      <p:ext uri="{BB962C8B-B14F-4D97-AF65-F5344CB8AC3E}">
        <p14:creationId xmlns:p14="http://schemas.microsoft.com/office/powerpoint/2010/main" val="16925642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s-ES"/>
              <a:t>Haga clic para modificar el estilo de título del patrón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A3D8716-BDAC-48BE-92C4-F443208A1920}" type="datetimeFigureOut">
              <a:rPr lang="es-CL" smtClean="0"/>
              <a:pPr/>
              <a:t>07-09-2020</a:t>
            </a:fld>
            <a:endParaRPr lang="es-CL"/>
          </a:p>
        </p:txBody>
      </p:sp>
      <p:sp>
        <p:nvSpPr>
          <p:cNvPr id="5" name="Footer Placeholder 4"/>
          <p:cNvSpPr>
            <a:spLocks noGrp="1"/>
          </p:cNvSpPr>
          <p:nvPr>
            <p:ph type="ftr" sz="quarter" idx="11"/>
          </p:nvPr>
        </p:nvSpPr>
        <p:spPr/>
        <p:txBody>
          <a:bodyPr/>
          <a:lstStyle/>
          <a:p>
            <a:endParaRPr lang="es-CL"/>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3981B05-37F8-453B-BBB9-0B523111FE1E}" type="slidenum">
              <a:rPr lang="es-CL" smtClean="0"/>
              <a:pPr/>
              <a:t>‹Nº›</a:t>
            </a:fld>
            <a:endParaRPr lang="es-CL"/>
          </a:p>
        </p:txBody>
      </p:sp>
    </p:spTree>
    <p:extLst>
      <p:ext uri="{BB962C8B-B14F-4D97-AF65-F5344CB8AC3E}">
        <p14:creationId xmlns:p14="http://schemas.microsoft.com/office/powerpoint/2010/main" val="3326205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CA3D8716-BDAC-48BE-92C4-F443208A1920}" type="datetimeFigureOut">
              <a:rPr lang="es-CL" smtClean="0"/>
              <a:pPr/>
              <a:t>07-09-2020</a:t>
            </a:fld>
            <a:endParaRPr lang="es-CL"/>
          </a:p>
        </p:txBody>
      </p:sp>
      <p:sp>
        <p:nvSpPr>
          <p:cNvPr id="5" name="Footer Placeholder 4"/>
          <p:cNvSpPr>
            <a:spLocks noGrp="1"/>
          </p:cNvSpPr>
          <p:nvPr>
            <p:ph type="ftr" sz="quarter" idx="11"/>
          </p:nvPr>
        </p:nvSpPr>
        <p:spPr/>
        <p:txBody>
          <a:bodyPr/>
          <a:lstStyle/>
          <a:p>
            <a:endParaRPr lang="es-CL"/>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3981B05-37F8-453B-BBB9-0B523111FE1E}" type="slidenum">
              <a:rPr lang="es-CL" smtClean="0"/>
              <a:pPr/>
              <a:t>‹Nº›</a:t>
            </a:fld>
            <a:endParaRPr lang="es-CL"/>
          </a:p>
        </p:txBody>
      </p:sp>
    </p:spTree>
    <p:extLst>
      <p:ext uri="{BB962C8B-B14F-4D97-AF65-F5344CB8AC3E}">
        <p14:creationId xmlns:p14="http://schemas.microsoft.com/office/powerpoint/2010/main" val="2262633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CA3D8716-BDAC-48BE-92C4-F443208A1920}" type="datetimeFigureOut">
              <a:rPr lang="es-CL" smtClean="0"/>
              <a:pPr/>
              <a:t>07-09-2020</a:t>
            </a:fld>
            <a:endParaRPr lang="es-CL"/>
          </a:p>
        </p:txBody>
      </p:sp>
      <p:sp>
        <p:nvSpPr>
          <p:cNvPr id="6" name="Footer Placeholder 5"/>
          <p:cNvSpPr>
            <a:spLocks noGrp="1"/>
          </p:cNvSpPr>
          <p:nvPr>
            <p:ph type="ftr" sz="quarter" idx="11"/>
          </p:nvPr>
        </p:nvSpPr>
        <p:spPr/>
        <p:txBody>
          <a:bodyPr/>
          <a:lstStyle/>
          <a:p>
            <a:endParaRPr lang="es-CL"/>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23981B05-37F8-453B-BBB9-0B523111FE1E}" type="slidenum">
              <a:rPr lang="es-CL" smtClean="0"/>
              <a:pPr/>
              <a:t>‹Nº›</a:t>
            </a:fld>
            <a:endParaRPr lang="es-CL"/>
          </a:p>
        </p:txBody>
      </p:sp>
    </p:spTree>
    <p:extLst>
      <p:ext uri="{BB962C8B-B14F-4D97-AF65-F5344CB8AC3E}">
        <p14:creationId xmlns:p14="http://schemas.microsoft.com/office/powerpoint/2010/main" val="24198203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CA3D8716-BDAC-48BE-92C4-F443208A1920}" type="datetimeFigureOut">
              <a:rPr lang="es-CL" smtClean="0"/>
              <a:pPr/>
              <a:t>07-09-2020</a:t>
            </a:fld>
            <a:endParaRPr lang="es-CL"/>
          </a:p>
        </p:txBody>
      </p:sp>
      <p:sp>
        <p:nvSpPr>
          <p:cNvPr id="8" name="Footer Placeholder 7"/>
          <p:cNvSpPr>
            <a:spLocks noGrp="1"/>
          </p:cNvSpPr>
          <p:nvPr>
            <p:ph type="ftr" sz="quarter" idx="11"/>
          </p:nvPr>
        </p:nvSpPr>
        <p:spPr/>
        <p:txBody>
          <a:bodyPr/>
          <a:lstStyle/>
          <a:p>
            <a:endParaRPr lang="es-CL"/>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23981B05-37F8-453B-BBB9-0B523111FE1E}" type="slidenum">
              <a:rPr lang="es-CL" smtClean="0"/>
              <a:pPr/>
              <a:t>‹Nº›</a:t>
            </a:fld>
            <a:endParaRPr lang="es-CL"/>
          </a:p>
        </p:txBody>
      </p:sp>
    </p:spTree>
    <p:extLst>
      <p:ext uri="{BB962C8B-B14F-4D97-AF65-F5344CB8AC3E}">
        <p14:creationId xmlns:p14="http://schemas.microsoft.com/office/powerpoint/2010/main" val="1447218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CA3D8716-BDAC-48BE-92C4-F443208A1920}" type="datetimeFigureOut">
              <a:rPr lang="es-CL" smtClean="0"/>
              <a:pPr/>
              <a:t>07-09-2020</a:t>
            </a:fld>
            <a:endParaRPr lang="es-CL"/>
          </a:p>
        </p:txBody>
      </p:sp>
      <p:sp>
        <p:nvSpPr>
          <p:cNvPr id="4" name="Footer Placeholder 3"/>
          <p:cNvSpPr>
            <a:spLocks noGrp="1"/>
          </p:cNvSpPr>
          <p:nvPr>
            <p:ph type="ftr" sz="quarter" idx="11"/>
          </p:nvPr>
        </p:nvSpPr>
        <p:spPr/>
        <p:txBody>
          <a:bodyPr/>
          <a:lstStyle/>
          <a:p>
            <a:endParaRPr lang="es-CL"/>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23981B05-37F8-453B-BBB9-0B523111FE1E}" type="slidenum">
              <a:rPr lang="es-CL" smtClean="0"/>
              <a:pPr/>
              <a:t>‹Nº›</a:t>
            </a:fld>
            <a:endParaRPr lang="es-CL"/>
          </a:p>
        </p:txBody>
      </p:sp>
    </p:spTree>
    <p:extLst>
      <p:ext uri="{BB962C8B-B14F-4D97-AF65-F5344CB8AC3E}">
        <p14:creationId xmlns:p14="http://schemas.microsoft.com/office/powerpoint/2010/main" val="21087788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3D8716-BDAC-48BE-92C4-F443208A1920}" type="datetimeFigureOut">
              <a:rPr lang="es-CL" smtClean="0"/>
              <a:pPr/>
              <a:t>07-09-2020</a:t>
            </a:fld>
            <a:endParaRPr lang="es-CL"/>
          </a:p>
        </p:txBody>
      </p:sp>
      <p:sp>
        <p:nvSpPr>
          <p:cNvPr id="3" name="Footer Placeholder 2"/>
          <p:cNvSpPr>
            <a:spLocks noGrp="1"/>
          </p:cNvSpPr>
          <p:nvPr>
            <p:ph type="ftr" sz="quarter" idx="11"/>
          </p:nvPr>
        </p:nvSpPr>
        <p:spPr/>
        <p:txBody>
          <a:bodyPr/>
          <a:lstStyle/>
          <a:p>
            <a:endParaRPr lang="es-CL"/>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23981B05-37F8-453B-BBB9-0B523111FE1E}" type="slidenum">
              <a:rPr lang="es-CL" smtClean="0"/>
              <a:pPr/>
              <a:t>‹Nº›</a:t>
            </a:fld>
            <a:endParaRPr lang="es-CL"/>
          </a:p>
        </p:txBody>
      </p:sp>
    </p:spTree>
    <p:extLst>
      <p:ext uri="{BB962C8B-B14F-4D97-AF65-F5344CB8AC3E}">
        <p14:creationId xmlns:p14="http://schemas.microsoft.com/office/powerpoint/2010/main" val="20008551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CA3D8716-BDAC-48BE-92C4-F443208A1920}" type="datetimeFigureOut">
              <a:rPr lang="es-CL" smtClean="0"/>
              <a:pPr/>
              <a:t>07-09-2020</a:t>
            </a:fld>
            <a:endParaRPr lang="es-CL"/>
          </a:p>
        </p:txBody>
      </p:sp>
      <p:sp>
        <p:nvSpPr>
          <p:cNvPr id="6" name="Footer Placeholder 5"/>
          <p:cNvSpPr>
            <a:spLocks noGrp="1"/>
          </p:cNvSpPr>
          <p:nvPr>
            <p:ph type="ftr" sz="quarter" idx="11"/>
          </p:nvPr>
        </p:nvSpPr>
        <p:spPr/>
        <p:txBody>
          <a:bodyPr/>
          <a:lstStyle/>
          <a:p>
            <a:endParaRPr lang="es-CL"/>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23981B05-37F8-453B-BBB9-0B523111FE1E}" type="slidenum">
              <a:rPr lang="es-CL" smtClean="0"/>
              <a:pPr/>
              <a:t>‹Nº›</a:t>
            </a:fld>
            <a:endParaRPr lang="es-CL"/>
          </a:p>
        </p:txBody>
      </p:sp>
    </p:spTree>
    <p:extLst>
      <p:ext uri="{BB962C8B-B14F-4D97-AF65-F5344CB8AC3E}">
        <p14:creationId xmlns:p14="http://schemas.microsoft.com/office/powerpoint/2010/main" val="29403021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CA3D8716-BDAC-48BE-92C4-F443208A1920}" type="datetimeFigureOut">
              <a:rPr lang="es-CL" smtClean="0"/>
              <a:pPr/>
              <a:t>07-09-2020</a:t>
            </a:fld>
            <a:endParaRPr lang="es-CL"/>
          </a:p>
        </p:txBody>
      </p:sp>
      <p:sp>
        <p:nvSpPr>
          <p:cNvPr id="6" name="Footer Placeholder 5"/>
          <p:cNvSpPr>
            <a:spLocks noGrp="1"/>
          </p:cNvSpPr>
          <p:nvPr>
            <p:ph type="ftr" sz="quarter" idx="11"/>
          </p:nvPr>
        </p:nvSpPr>
        <p:spPr/>
        <p:txBody>
          <a:bodyPr/>
          <a:lstStyle/>
          <a:p>
            <a:endParaRPr lang="es-CL"/>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3981B05-37F8-453B-BBB9-0B523111FE1E}" type="slidenum">
              <a:rPr lang="es-CL" smtClean="0"/>
              <a:pPr/>
              <a:t>‹Nº›</a:t>
            </a:fld>
            <a:endParaRPr lang="es-CL"/>
          </a:p>
        </p:txBody>
      </p:sp>
    </p:spTree>
    <p:extLst>
      <p:ext uri="{BB962C8B-B14F-4D97-AF65-F5344CB8AC3E}">
        <p14:creationId xmlns:p14="http://schemas.microsoft.com/office/powerpoint/2010/main" val="33195169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CA3D8716-BDAC-48BE-92C4-F443208A1920}" type="datetimeFigureOut">
              <a:rPr lang="es-CL" smtClean="0"/>
              <a:pPr/>
              <a:t>07-09-2020</a:t>
            </a:fld>
            <a:endParaRPr lang="es-CL"/>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CL"/>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23981B05-37F8-453B-BBB9-0B523111FE1E}" type="slidenum">
              <a:rPr lang="es-CL" smtClean="0"/>
              <a:pPr/>
              <a:t>‹Nº›</a:t>
            </a:fld>
            <a:endParaRPr lang="es-CL"/>
          </a:p>
        </p:txBody>
      </p:sp>
    </p:spTree>
    <p:extLst>
      <p:ext uri="{BB962C8B-B14F-4D97-AF65-F5344CB8AC3E}">
        <p14:creationId xmlns:p14="http://schemas.microsoft.com/office/powerpoint/2010/main" val="1124710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4271272"/>
          </a:xfrm>
        </p:spPr>
        <p:txBody>
          <a:bodyPr>
            <a:normAutofit/>
          </a:bodyPr>
          <a:lstStyle/>
          <a:p>
            <a:pPr algn="ctr"/>
            <a:br>
              <a:rPr lang="es-CL" sz="3200" b="1" dirty="0">
                <a:cs typeface="Aldhabi" panose="01000000000000000000" pitchFamily="2" charset="-78"/>
              </a:rPr>
            </a:br>
            <a:br>
              <a:rPr lang="es-CL" sz="3200" b="1" dirty="0">
                <a:cs typeface="Aldhabi" panose="01000000000000000000" pitchFamily="2" charset="-78"/>
              </a:rPr>
            </a:br>
            <a:br>
              <a:rPr lang="es-CL" sz="3200" b="1" dirty="0">
                <a:cs typeface="Aldhabi" panose="01000000000000000000" pitchFamily="2" charset="-78"/>
              </a:rPr>
            </a:br>
            <a:br>
              <a:rPr lang="es-CL" sz="3200" b="1" dirty="0">
                <a:cs typeface="Aldhabi" panose="01000000000000000000" pitchFamily="2" charset="-78"/>
              </a:rPr>
            </a:br>
            <a:br>
              <a:rPr lang="es-CL" sz="3200" b="1" dirty="0">
                <a:cs typeface="Aldhabi" panose="01000000000000000000" pitchFamily="2" charset="-78"/>
              </a:rPr>
            </a:br>
            <a:br>
              <a:rPr lang="es-CL" sz="3200" b="1" dirty="0">
                <a:cs typeface="Aldhabi" panose="01000000000000000000" pitchFamily="2" charset="-78"/>
              </a:rPr>
            </a:br>
            <a:r>
              <a:rPr lang="es-CL" sz="3200" b="1" dirty="0">
                <a:cs typeface="Aldhabi" panose="01000000000000000000" pitchFamily="2" charset="-78"/>
              </a:rPr>
              <a:t>HACIENDA EL PANGAL INFORMA 05/2020</a:t>
            </a:r>
            <a:br>
              <a:rPr lang="es-CL" sz="3200" b="1" dirty="0">
                <a:cs typeface="Aldhabi" panose="01000000000000000000" pitchFamily="2" charset="-78"/>
              </a:rPr>
            </a:br>
            <a:endParaRPr lang="es-CL" sz="3200" b="1" dirty="0">
              <a:cs typeface="Aldhabi" panose="01000000000000000000" pitchFamily="2" charset="-78"/>
            </a:endParaRPr>
          </a:p>
        </p:txBody>
      </p:sp>
      <p:pic>
        <p:nvPicPr>
          <p:cNvPr id="1026" name="Picture 2" descr="La imagen puede contener: cielo y exteri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0765" y="728870"/>
            <a:ext cx="5525253" cy="298173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La imagen puede contener: cielo y exterior">
            <a:extLst>
              <a:ext uri="{FF2B5EF4-FFF2-40B4-BE49-F238E27FC236}">
                <a16:creationId xmlns:a16="http://schemas.microsoft.com/office/drawing/2014/main" id="{349323C3-3027-4BA2-89E1-F5363D83C5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61252" y="728870"/>
            <a:ext cx="5525253" cy="298173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La imagen puede contener: cielo y exterior">
            <a:extLst>
              <a:ext uri="{FF2B5EF4-FFF2-40B4-BE49-F238E27FC236}">
                <a16:creationId xmlns:a16="http://schemas.microsoft.com/office/drawing/2014/main" id="{CD186DAD-41E3-4CDD-8ED5-E11CDB1C8D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4991" y="728870"/>
            <a:ext cx="5525253" cy="29817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13667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CFA4C04-D12F-48FD-AB9E-A1C965B78F6E}"/>
              </a:ext>
            </a:extLst>
          </p:cNvPr>
          <p:cNvSpPr>
            <a:spLocks noGrp="1"/>
          </p:cNvSpPr>
          <p:nvPr>
            <p:ph type="title"/>
          </p:nvPr>
        </p:nvSpPr>
        <p:spPr>
          <a:xfrm>
            <a:off x="2592925" y="265043"/>
            <a:ext cx="8911687" cy="834887"/>
          </a:xfrm>
        </p:spPr>
        <p:txBody>
          <a:bodyPr>
            <a:normAutofit/>
          </a:bodyPr>
          <a:lstStyle/>
          <a:p>
            <a:pPr algn="ctr"/>
            <a:r>
              <a:rPr lang="es-CL" sz="3200" b="1" i="1" u="sng" dirty="0">
                <a:latin typeface="Arial" panose="020B0604020202020204" pitchFamily="34" charset="0"/>
                <a:cs typeface="Arial" panose="020B0604020202020204" pitchFamily="34" charset="0"/>
              </a:rPr>
              <a:t>TESORERIA </a:t>
            </a:r>
            <a:endParaRPr lang="en-GB" sz="3200" b="1" i="1" u="sng" dirty="0">
              <a:latin typeface="Arial" panose="020B0604020202020204" pitchFamily="34" charset="0"/>
              <a:cs typeface="Arial" panose="020B0604020202020204" pitchFamily="34" charset="0"/>
            </a:endParaRPr>
          </a:p>
        </p:txBody>
      </p:sp>
      <p:sp>
        <p:nvSpPr>
          <p:cNvPr id="3" name="Marcador de contenido 2">
            <a:extLst>
              <a:ext uri="{FF2B5EF4-FFF2-40B4-BE49-F238E27FC236}">
                <a16:creationId xmlns:a16="http://schemas.microsoft.com/office/drawing/2014/main" id="{A3E666C0-3EDC-4683-AB29-F0E69E593999}"/>
              </a:ext>
            </a:extLst>
          </p:cNvPr>
          <p:cNvSpPr>
            <a:spLocks noGrp="1"/>
          </p:cNvSpPr>
          <p:nvPr>
            <p:ph idx="1"/>
          </p:nvPr>
        </p:nvSpPr>
        <p:spPr>
          <a:xfrm>
            <a:off x="1881809" y="1099930"/>
            <a:ext cx="9622803" cy="4811292"/>
          </a:xfrm>
        </p:spPr>
        <p:txBody>
          <a:bodyPr>
            <a:normAutofit/>
          </a:bodyPr>
          <a:lstStyle/>
          <a:p>
            <a:pPr algn="just">
              <a:lnSpc>
                <a:spcPct val="107000"/>
              </a:lnSpc>
              <a:spcAft>
                <a:spcPts val="800"/>
              </a:spcAft>
              <a:buFont typeface="Wingdings" panose="05000000000000000000" pitchFamily="2" charset="2"/>
              <a:buChar char="v"/>
            </a:pPr>
            <a:endParaRPr lang="es-CL"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07000"/>
              </a:lnSpc>
              <a:spcAft>
                <a:spcPts val="800"/>
              </a:spcAft>
              <a:buFont typeface="Wingdings" panose="05000000000000000000" pitchFamily="2" charset="2"/>
              <a:buChar char="v"/>
            </a:pPr>
            <a:endParaRPr lang="es-CL" sz="1900" i="1" dirty="0">
              <a:solidFill>
                <a:srgbClr val="000000"/>
              </a:solidFill>
              <a:latin typeface="miller-headline"/>
              <a:ea typeface="Times New Roman" panose="02020603050405020304" pitchFamily="18" charset="0"/>
              <a:cs typeface="Times New Roman" panose="02020603050405020304" pitchFamily="18" charset="0"/>
            </a:endParaRPr>
          </a:p>
          <a:p>
            <a:pPr algn="just">
              <a:lnSpc>
                <a:spcPct val="107000"/>
              </a:lnSpc>
              <a:spcAft>
                <a:spcPts val="800"/>
              </a:spcAft>
              <a:buFont typeface="Wingdings" panose="05000000000000000000" pitchFamily="2" charset="2"/>
              <a:buChar char="v"/>
            </a:pPr>
            <a:r>
              <a:rPr lang="es-CL" sz="1900" i="1" dirty="0">
                <a:solidFill>
                  <a:srgbClr val="000000"/>
                </a:solidFill>
                <a:effectLst/>
                <a:latin typeface="miller-headline"/>
                <a:ea typeface="Times New Roman" panose="02020603050405020304" pitchFamily="18" charset="0"/>
                <a:cs typeface="Times New Roman" panose="02020603050405020304" pitchFamily="18" charset="0"/>
              </a:rPr>
              <a:t>Con fecha 02 de septiembre 2020, se hizo llegar vía mail el movimiento bancario del mes de agosto y el respaldo con todas las cartolas referente al octavo mes del año</a:t>
            </a:r>
            <a:r>
              <a:rPr lang="es-CL" sz="1900" i="1" dirty="0">
                <a:solidFill>
                  <a:srgbClr val="000000"/>
                </a:solidFill>
                <a:latin typeface="miller-headline"/>
                <a:ea typeface="Times New Roman" panose="02020603050405020304" pitchFamily="18" charset="0"/>
                <a:cs typeface="Times New Roman" panose="02020603050405020304" pitchFamily="18" charset="0"/>
              </a:rPr>
              <a:t>.</a:t>
            </a:r>
          </a:p>
          <a:p>
            <a:pPr algn="just">
              <a:lnSpc>
                <a:spcPct val="107000"/>
              </a:lnSpc>
              <a:spcAft>
                <a:spcPts val="800"/>
              </a:spcAft>
              <a:buFont typeface="Wingdings" panose="05000000000000000000" pitchFamily="2" charset="2"/>
              <a:buChar char="v"/>
            </a:pPr>
            <a:r>
              <a:rPr lang="es-CL" sz="1900" i="1" dirty="0">
                <a:solidFill>
                  <a:srgbClr val="000000"/>
                </a:solidFill>
                <a:effectLst/>
                <a:latin typeface="miller-headline"/>
                <a:ea typeface="Times New Roman" panose="02020603050405020304" pitchFamily="18" charset="0"/>
                <a:cs typeface="Times New Roman" panose="02020603050405020304" pitchFamily="18" charset="0"/>
              </a:rPr>
              <a:t>Cartola Agosto</a:t>
            </a:r>
          </a:p>
          <a:p>
            <a:pPr algn="just">
              <a:lnSpc>
                <a:spcPct val="107000"/>
              </a:lnSpc>
              <a:spcAft>
                <a:spcPts val="800"/>
              </a:spcAft>
              <a:buFont typeface="Wingdings" panose="05000000000000000000" pitchFamily="2" charset="2"/>
              <a:buChar char="v"/>
            </a:pPr>
            <a:r>
              <a:rPr lang="es-CL" sz="1900" i="1" dirty="0">
                <a:solidFill>
                  <a:srgbClr val="000000"/>
                </a:solidFill>
                <a:latin typeface="miller-headline"/>
                <a:ea typeface="Times New Roman" panose="02020603050405020304" pitchFamily="18" charset="0"/>
                <a:cs typeface="Times New Roman" panose="02020603050405020304" pitchFamily="18" charset="0"/>
              </a:rPr>
              <a:t>Egreso Agosto</a:t>
            </a:r>
          </a:p>
          <a:p>
            <a:pPr algn="just">
              <a:lnSpc>
                <a:spcPct val="107000"/>
              </a:lnSpc>
              <a:spcAft>
                <a:spcPts val="800"/>
              </a:spcAft>
              <a:buFont typeface="Wingdings" panose="05000000000000000000" pitchFamily="2" charset="2"/>
              <a:buChar char="v"/>
            </a:pPr>
            <a:r>
              <a:rPr lang="es-CL" sz="1900" i="1" dirty="0">
                <a:solidFill>
                  <a:srgbClr val="000000"/>
                </a:solidFill>
                <a:effectLst/>
                <a:latin typeface="miller-headline"/>
                <a:ea typeface="Times New Roman" panose="02020603050405020304" pitchFamily="18" charset="0"/>
                <a:cs typeface="Times New Roman" panose="02020603050405020304" pitchFamily="18" charset="0"/>
              </a:rPr>
              <a:t>Ingreso Agosto</a:t>
            </a:r>
          </a:p>
          <a:p>
            <a:pPr algn="just">
              <a:lnSpc>
                <a:spcPct val="107000"/>
              </a:lnSpc>
              <a:spcAft>
                <a:spcPts val="800"/>
              </a:spcAft>
              <a:buFont typeface="Wingdings" panose="05000000000000000000" pitchFamily="2" charset="2"/>
              <a:buChar char="v"/>
            </a:pPr>
            <a:r>
              <a:rPr lang="es-CL" sz="1900" i="1" dirty="0">
                <a:solidFill>
                  <a:srgbClr val="000000"/>
                </a:solidFill>
                <a:effectLst/>
                <a:latin typeface="miller-headline"/>
                <a:ea typeface="Times New Roman" panose="02020603050405020304" pitchFamily="18" charset="0"/>
                <a:cs typeface="Times New Roman" panose="02020603050405020304" pitchFamily="18" charset="0"/>
              </a:rPr>
              <a:t>El tesorero del Comité don Juan Unda, está dispuesto a aclarar cualquier duda.</a:t>
            </a:r>
          </a:p>
          <a:p>
            <a:pPr marL="0" indent="0" algn="just">
              <a:lnSpc>
                <a:spcPct val="107000"/>
              </a:lnSpc>
              <a:spcAft>
                <a:spcPts val="800"/>
              </a:spcAft>
              <a:buNone/>
            </a:pPr>
            <a:r>
              <a:rPr lang="es-CL"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8741067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92925" y="624110"/>
            <a:ext cx="8911687" cy="621594"/>
          </a:xfrm>
        </p:spPr>
        <p:txBody>
          <a:bodyPr>
            <a:normAutofit/>
          </a:bodyPr>
          <a:lstStyle/>
          <a:p>
            <a:pPr algn="ctr"/>
            <a:r>
              <a:rPr lang="es-CL" sz="2800" b="1" i="1" u="sng" dirty="0"/>
              <a:t>COMPRA E INSTALACIÓN DE NUEVAS CÁMARAS </a:t>
            </a:r>
          </a:p>
        </p:txBody>
      </p:sp>
      <p:sp>
        <p:nvSpPr>
          <p:cNvPr id="4" name="Marcador de contenido 3"/>
          <p:cNvSpPr>
            <a:spLocks noGrp="1"/>
          </p:cNvSpPr>
          <p:nvPr>
            <p:ph idx="1"/>
          </p:nvPr>
        </p:nvSpPr>
        <p:spPr>
          <a:xfrm>
            <a:off x="1895061" y="1643270"/>
            <a:ext cx="9609551" cy="4267952"/>
          </a:xfrm>
        </p:spPr>
        <p:txBody>
          <a:bodyPr>
            <a:normAutofit/>
          </a:bodyPr>
          <a:lstStyle/>
          <a:p>
            <a:endParaRPr lang="es-CL" dirty="0">
              <a:latin typeface="Arial" panose="020B0604020202020204" pitchFamily="34" charset="0"/>
              <a:cs typeface="Arial" panose="020B0604020202020204" pitchFamily="34" charset="0"/>
            </a:endParaRPr>
          </a:p>
          <a:p>
            <a:r>
              <a:rPr lang="es-CL" sz="1900" i="1" dirty="0">
                <a:solidFill>
                  <a:srgbClr val="000000"/>
                </a:solidFill>
                <a:latin typeface="miller-headline"/>
                <a:cs typeface="Arial" panose="020B0604020202020204" pitchFamily="34" charset="0"/>
              </a:rPr>
              <a:t>Se adquirieron 4 nuevas  cámaras  de vigilancia, las que fueron instaladas en la portería. Estas son de mejor resolución de imágenes.</a:t>
            </a:r>
          </a:p>
          <a:p>
            <a:pPr marL="0" indent="0">
              <a:buNone/>
            </a:pPr>
            <a:endParaRPr lang="es-CL" sz="1900" i="1" dirty="0">
              <a:solidFill>
                <a:srgbClr val="000000"/>
              </a:solidFill>
              <a:latin typeface="miller-headline"/>
              <a:cs typeface="Arial" panose="020B0604020202020204" pitchFamily="34" charset="0"/>
            </a:endParaRPr>
          </a:p>
          <a:p>
            <a:r>
              <a:rPr lang="es-CL" sz="1900" i="1" dirty="0">
                <a:solidFill>
                  <a:srgbClr val="000000"/>
                </a:solidFill>
                <a:latin typeface="miller-headline"/>
                <a:cs typeface="Arial" panose="020B0604020202020204" pitchFamily="34" charset="0"/>
              </a:rPr>
              <a:t>El costo de adquisición e instalación de estas cámaras fue de $505.036.-</a:t>
            </a:r>
          </a:p>
          <a:p>
            <a:endParaRPr lang="es-CL" sz="1900" i="1" dirty="0">
              <a:solidFill>
                <a:srgbClr val="000000"/>
              </a:solidFill>
              <a:latin typeface="miller-headline"/>
              <a:cs typeface="Arial" panose="020B0604020202020204" pitchFamily="34" charset="0"/>
            </a:endParaRPr>
          </a:p>
          <a:p>
            <a:r>
              <a:rPr lang="es-CL" sz="1900" i="1" dirty="0">
                <a:solidFill>
                  <a:srgbClr val="000000"/>
                </a:solidFill>
                <a:latin typeface="miller-headline"/>
                <a:cs typeface="Arial" panose="020B0604020202020204" pitchFamily="34" charset="0"/>
              </a:rPr>
              <a:t>Las anteriores serán reinstaladas en el sector de la administración y caballerizas, que es nuestro sector más vulnerable.</a:t>
            </a:r>
          </a:p>
          <a:p>
            <a:endParaRPr lang="es-CL" sz="2400" dirty="0"/>
          </a:p>
        </p:txBody>
      </p:sp>
    </p:spTree>
    <p:extLst>
      <p:ext uri="{BB962C8B-B14F-4D97-AF65-F5344CB8AC3E}">
        <p14:creationId xmlns:p14="http://schemas.microsoft.com/office/powerpoint/2010/main" val="3709758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0C3A519B-A8EA-41D4-A91A-EED3AC902979}"/>
              </a:ext>
            </a:extLst>
          </p:cNvPr>
          <p:cNvSpPr>
            <a:spLocks noGrp="1"/>
          </p:cNvSpPr>
          <p:nvPr>
            <p:ph idx="1"/>
          </p:nvPr>
        </p:nvSpPr>
        <p:spPr>
          <a:xfrm>
            <a:off x="1630017" y="318051"/>
            <a:ext cx="9874595" cy="6016487"/>
          </a:xfrm>
        </p:spPr>
        <p:txBody>
          <a:bodyPr>
            <a:normAutofit/>
          </a:bodyPr>
          <a:lstStyle/>
          <a:p>
            <a:pPr marL="0" indent="0" algn="ctr">
              <a:buNone/>
            </a:pPr>
            <a:r>
              <a:rPr lang="es-CL" sz="3200" b="1" i="1" u="sng" dirty="0"/>
              <a:t>AVANCE DE PROYECTOS </a:t>
            </a:r>
          </a:p>
          <a:p>
            <a:pPr marL="0" indent="0">
              <a:buNone/>
            </a:pPr>
            <a:endParaRPr lang="en-GB" i="1" dirty="0">
              <a:latin typeface="Arial" panose="020B0604020202020204" pitchFamily="34" charset="0"/>
              <a:cs typeface="Arial" panose="020B0604020202020204" pitchFamily="34" charset="0"/>
            </a:endParaRPr>
          </a:p>
          <a:p>
            <a:pPr marL="0" indent="0">
              <a:buNone/>
            </a:pPr>
            <a:r>
              <a:rPr lang="es-CL" u="sng" dirty="0">
                <a:solidFill>
                  <a:srgbClr val="000000"/>
                </a:solidFill>
                <a:latin typeface="Arial" panose="020B0604020202020204" pitchFamily="34" charset="0"/>
                <a:ea typeface="Times New Roman" panose="02020603050405020304" pitchFamily="18" charset="0"/>
              </a:rPr>
              <a:t> </a:t>
            </a:r>
            <a:r>
              <a:rPr lang="es-CL" dirty="0">
                <a:solidFill>
                  <a:srgbClr val="000000"/>
                </a:solidFill>
                <a:latin typeface="Arial" panose="020B0604020202020204" pitchFamily="34" charset="0"/>
                <a:ea typeface="Times New Roman" panose="02020603050405020304" pitchFamily="18" charset="0"/>
              </a:rPr>
              <a:t>	</a:t>
            </a:r>
            <a:r>
              <a:rPr lang="es-CL" b="1" i="1" u="sng"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LUMINARIAS. </a:t>
            </a:r>
          </a:p>
          <a:p>
            <a:pPr algn="just">
              <a:buFont typeface="Wingdings" panose="05000000000000000000" pitchFamily="2" charset="2"/>
              <a:buChar char="v"/>
            </a:pPr>
            <a:r>
              <a:rPr lang="es-CL" sz="1900" dirty="0">
                <a:solidFill>
                  <a:srgbClr val="000000"/>
                </a:solidFill>
                <a:effectLst/>
                <a:latin typeface="miller-headline"/>
                <a:ea typeface="Times New Roman" panose="02020603050405020304" pitchFamily="18" charset="0"/>
                <a:cs typeface="Arial" panose="020B0604020202020204" pitchFamily="34" charset="0"/>
              </a:rPr>
              <a:t>Se ha decidido la compra de luminarias led solares con 30 watts de potencia, con detector de movimiento para que aumenten la luminosidad al detectar alguna persona, animal o vehículo, para instalar en los sectores más alejados de la Hacienda,  y aquellos que se han visto afectados por robos, comenzando por la etapa 3 y la parte alta de la etapa 1. Debido a su costo, la compra se hará en forma paulatina, para abarcar los lugares que lo requieran. </a:t>
            </a:r>
          </a:p>
          <a:p>
            <a:pPr algn="just">
              <a:buFont typeface="Wingdings" panose="05000000000000000000" pitchFamily="2" charset="2"/>
              <a:buChar char="v"/>
            </a:pPr>
            <a:endParaRPr lang="es-CL" sz="1900" dirty="0">
              <a:solidFill>
                <a:srgbClr val="000000"/>
              </a:solidFill>
              <a:effectLst/>
              <a:latin typeface="miller-headline"/>
              <a:ea typeface="Times New Roman" panose="02020603050405020304" pitchFamily="18" charset="0"/>
              <a:cs typeface="Arial" panose="020B0604020202020204" pitchFamily="34" charset="0"/>
            </a:endParaRPr>
          </a:p>
          <a:p>
            <a:pPr algn="just">
              <a:buFont typeface="Wingdings" panose="05000000000000000000" pitchFamily="2" charset="2"/>
              <a:buChar char="v"/>
            </a:pPr>
            <a:r>
              <a:rPr lang="es-CL" sz="1900" dirty="0">
                <a:solidFill>
                  <a:srgbClr val="000000"/>
                </a:solidFill>
                <a:latin typeface="miller-headline"/>
                <a:cs typeface="Arial" panose="020B0604020202020204" pitchFamily="34" charset="0"/>
              </a:rPr>
              <a:t>Como ya lo habrán verificado los mismos vecinos, se instalaron un total de 60 luminarias led, gran parte de ellas en la Etapa III y la parte alta de la etapa I, como se había planificado. Esperamos que los mismos vecinos nos informen del resultado de este proyecto.</a:t>
            </a:r>
            <a:endParaRPr lang="en-GB" sz="1900" dirty="0">
              <a:latin typeface="miller-headline"/>
              <a:cs typeface="Arial" panose="020B0604020202020204" pitchFamily="34" charset="0"/>
            </a:endParaRPr>
          </a:p>
        </p:txBody>
      </p:sp>
    </p:spTree>
    <p:extLst>
      <p:ext uri="{BB962C8B-B14F-4D97-AF65-F5344CB8AC3E}">
        <p14:creationId xmlns:p14="http://schemas.microsoft.com/office/powerpoint/2010/main" val="29151530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ctr"/>
            <a:r>
              <a:rPr lang="es-CL" sz="4000" b="1" dirty="0">
                <a:cs typeface="Aharoni" panose="02010803020104030203" pitchFamily="2" charset="-79"/>
              </a:rPr>
              <a:t>Tipo de luminaria instaladas</a:t>
            </a:r>
            <a:br>
              <a:rPr lang="es-CL" sz="4000" b="1" dirty="0">
                <a:cs typeface="Aharoni" panose="02010803020104030203" pitchFamily="2" charset="-79"/>
              </a:rPr>
            </a:br>
            <a:r>
              <a:rPr lang="es-CL" sz="4000" b="1" u="sng" dirty="0">
                <a:cs typeface="Aharoni" panose="02010803020104030203" pitchFamily="2" charset="-79"/>
              </a:rPr>
              <a:t>Se adjuntan algunas fotos </a:t>
            </a:r>
            <a:br>
              <a:rPr lang="es-CL" sz="4000" b="1" dirty="0">
                <a:cs typeface="Aharoni" panose="02010803020104030203" pitchFamily="2" charset="-79"/>
              </a:rPr>
            </a:br>
            <a:r>
              <a:rPr lang="es-CL" sz="4000" b="1" dirty="0">
                <a:cs typeface="Aharoni" panose="02010803020104030203" pitchFamily="2" charset="-79"/>
              </a:rPr>
              <a:t>_______</a:t>
            </a:r>
          </a:p>
        </p:txBody>
      </p:sp>
      <p:pic>
        <p:nvPicPr>
          <p:cNvPr id="6" name="Marcador de contenido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253948" y="2279374"/>
            <a:ext cx="4253947" cy="3632476"/>
          </a:xfrm>
        </p:spPr>
      </p:pic>
    </p:spTree>
    <p:extLst>
      <p:ext uri="{BB962C8B-B14F-4D97-AF65-F5344CB8AC3E}">
        <p14:creationId xmlns:p14="http://schemas.microsoft.com/office/powerpoint/2010/main" val="35285260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8679" y="0"/>
            <a:ext cx="3857625" cy="6858000"/>
          </a:xfrm>
          <a:prstGeom prst="rect">
            <a:avLst/>
          </a:prstGeom>
        </p:spPr>
      </p:pic>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1452" y="0"/>
            <a:ext cx="3857625" cy="6858000"/>
          </a:xfrm>
          <a:prstGeom prst="rect">
            <a:avLst/>
          </a:prstGeom>
        </p:spPr>
      </p:pic>
    </p:spTree>
    <p:extLst>
      <p:ext uri="{BB962C8B-B14F-4D97-AF65-F5344CB8AC3E}">
        <p14:creationId xmlns:p14="http://schemas.microsoft.com/office/powerpoint/2010/main" val="20778170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622798" y="1449453"/>
            <a:ext cx="6858000" cy="3959093"/>
          </a:xfrm>
          <a:prstGeom prst="rect">
            <a:avLst/>
          </a:prstGeom>
        </p:spPr>
      </p:pic>
      <p:pic>
        <p:nvPicPr>
          <p:cNvPr id="3" name="Imagen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5379722" y="1551249"/>
            <a:ext cx="6858000" cy="3755502"/>
          </a:xfrm>
          <a:prstGeom prst="rect">
            <a:avLst/>
          </a:prstGeom>
        </p:spPr>
      </p:pic>
    </p:spTree>
    <p:extLst>
      <p:ext uri="{BB962C8B-B14F-4D97-AF65-F5344CB8AC3E}">
        <p14:creationId xmlns:p14="http://schemas.microsoft.com/office/powerpoint/2010/main" val="12295917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81000"/>
            <a:ext cx="12192000" cy="6096000"/>
          </a:xfrm>
          <a:prstGeom prst="rect">
            <a:avLst/>
          </a:prstGeom>
        </p:spPr>
      </p:pic>
    </p:spTree>
    <p:extLst>
      <p:ext uri="{BB962C8B-B14F-4D97-AF65-F5344CB8AC3E}">
        <p14:creationId xmlns:p14="http://schemas.microsoft.com/office/powerpoint/2010/main" val="14539143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EC2EC6BE-0143-4B8B-8B99-92C6EF6422F7}"/>
              </a:ext>
            </a:extLst>
          </p:cNvPr>
          <p:cNvSpPr>
            <a:spLocks noGrp="1"/>
          </p:cNvSpPr>
          <p:nvPr>
            <p:ph idx="1"/>
          </p:nvPr>
        </p:nvSpPr>
        <p:spPr>
          <a:xfrm>
            <a:off x="1789043" y="490330"/>
            <a:ext cx="9715569" cy="5777948"/>
          </a:xfrm>
        </p:spPr>
        <p:txBody>
          <a:bodyPr/>
          <a:lstStyle/>
          <a:p>
            <a:endParaRPr lang="es-CL"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indent="0">
              <a:buNone/>
            </a:pPr>
            <a:endParaRPr lang="es-CL" sz="2400" b="1" i="1" dirty="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a:p>
            <a:pPr marL="0" indent="0" algn="ctr">
              <a:buNone/>
            </a:pPr>
            <a:r>
              <a:rPr lang="es-CL" sz="2400" b="1" i="1" u="sng"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CIERRE PERIMETRAL DE LOS CONTENEDORES DE BASURA</a:t>
            </a:r>
            <a:r>
              <a:rPr lang="es-CL" sz="2400" i="1" u="sng"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p>
          <a:p>
            <a:pPr algn="just">
              <a:buFont typeface="Wingdings" panose="05000000000000000000" pitchFamily="2" charset="2"/>
              <a:buChar char="v"/>
            </a:pPr>
            <a:endParaRPr lang="es-CL" sz="2400" i="1" dirty="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a:p>
            <a:pPr algn="just">
              <a:buFont typeface="Wingdings" panose="05000000000000000000" pitchFamily="2" charset="2"/>
              <a:buChar char="v"/>
            </a:pPr>
            <a:r>
              <a:rPr lang="es-CL" sz="2400"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s-CL"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Se hace necesario, tanto por estética como por funcionalidad, cambiar y mejorar el lugar de acopio de basura, que no sea un punto negro. Para esto se ha decidido eliminar parte del corral que hay allí, quitándole 2 metros de fondo por 10 o más metros de largo, para ubicar los basureros y se hará un cierre de madera tipo </a:t>
            </a:r>
            <a:r>
              <a:rPr lang="es-CL"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treillage</a:t>
            </a:r>
            <a:r>
              <a:rPr lang="es-CL"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o </a:t>
            </a:r>
            <a:r>
              <a:rPr lang="es-CL"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deck</a:t>
            </a:r>
            <a:r>
              <a:rPr lang="es-CL"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También se cubre parte del sector de caballerizas, que no es ningún atractivo en el estado en que se encuentra.</a:t>
            </a:r>
          </a:p>
          <a:p>
            <a:pPr marL="0" indent="0" algn="just">
              <a:buNone/>
            </a:pPr>
            <a:endParaRPr lang="en-GB" i="1"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buFont typeface="Wingdings" panose="05000000000000000000" pitchFamily="2" charset="2"/>
              <a:buChar char="v"/>
            </a:pPr>
            <a:r>
              <a:rPr lang="es-CL"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Este proyecto no ha tenido avance ya que los trabajadores han estado dedicados a la instalación de las luminarias y en el ingreso a la Hacienda.</a:t>
            </a:r>
            <a:endParaRPr lang="en-GB" i="1"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lgn="just">
              <a:buFont typeface="Wingdings" panose="05000000000000000000" pitchFamily="2" charset="2"/>
              <a:buChar char="v"/>
            </a:pPr>
            <a:endParaRPr lang="en-GB" sz="2400" i="1"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15121386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91069" y="647357"/>
            <a:ext cx="8911687" cy="910223"/>
          </a:xfrm>
        </p:spPr>
        <p:txBody>
          <a:bodyPr/>
          <a:lstStyle/>
          <a:p>
            <a:pPr algn="ctr"/>
            <a:r>
              <a:rPr lang="es-CL" dirty="0"/>
              <a:t>Vista de contenedores de basura</a:t>
            </a:r>
          </a:p>
        </p:txBody>
      </p:sp>
      <p:pic>
        <p:nvPicPr>
          <p:cNvPr id="4" name="Marcador de contenid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472070" y="2133600"/>
            <a:ext cx="6093676" cy="3778250"/>
          </a:xfrm>
        </p:spPr>
      </p:pic>
    </p:spTree>
    <p:extLst>
      <p:ext uri="{BB962C8B-B14F-4D97-AF65-F5344CB8AC3E}">
        <p14:creationId xmlns:p14="http://schemas.microsoft.com/office/powerpoint/2010/main" val="29359523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91069" y="647357"/>
            <a:ext cx="8911687" cy="910223"/>
          </a:xfrm>
        </p:spPr>
        <p:txBody>
          <a:bodyPr/>
          <a:lstStyle/>
          <a:p>
            <a:pPr algn="ctr"/>
            <a:r>
              <a:rPr lang="es-CL" dirty="0"/>
              <a:t>Vista de contenedores de basura</a:t>
            </a:r>
          </a:p>
        </p:txBody>
      </p:sp>
      <p:pic>
        <p:nvPicPr>
          <p:cNvPr id="7" name="Marcador de contenido 6" descr="Imagen que contiene exterior, verde, camioneta, tren&#10;&#10;Descripción generada automáticamente">
            <a:extLst>
              <a:ext uri="{FF2B5EF4-FFF2-40B4-BE49-F238E27FC236}">
                <a16:creationId xmlns:a16="http://schemas.microsoft.com/office/drawing/2014/main" id="{90EF376B-1DAC-4145-9422-17F58A55FC8D}"/>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066757" y="2133599"/>
            <a:ext cx="7758406" cy="4077043"/>
          </a:xfrm>
        </p:spPr>
      </p:pic>
    </p:spTree>
    <p:extLst>
      <p:ext uri="{BB962C8B-B14F-4D97-AF65-F5344CB8AC3E}">
        <p14:creationId xmlns:p14="http://schemas.microsoft.com/office/powerpoint/2010/main" val="39627308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69D33437-D871-4952-BADE-CCEE1C58E7DB}"/>
              </a:ext>
            </a:extLst>
          </p:cNvPr>
          <p:cNvSpPr>
            <a:spLocks noGrp="1"/>
          </p:cNvSpPr>
          <p:nvPr>
            <p:ph idx="1"/>
          </p:nvPr>
        </p:nvSpPr>
        <p:spPr>
          <a:xfrm>
            <a:off x="1643270" y="384313"/>
            <a:ext cx="9647582" cy="5857461"/>
          </a:xfrm>
        </p:spPr>
        <p:txBody>
          <a:bodyPr>
            <a:normAutofit/>
          </a:bodyPr>
          <a:lstStyle/>
          <a:p>
            <a:endParaRPr lang="es-CL" dirty="0"/>
          </a:p>
          <a:p>
            <a:pPr marL="0" indent="0" algn="ctr">
              <a:buNone/>
            </a:pPr>
            <a:r>
              <a:rPr lang="en-GB" sz="2400" b="1" i="1" u="sng" dirty="0">
                <a:latin typeface="Arial" panose="020B0604020202020204" pitchFamily="34" charset="0"/>
                <a:cs typeface="Arial" panose="020B0604020202020204" pitchFamily="34" charset="0"/>
              </a:rPr>
              <a:t>PRESENTACION </a:t>
            </a:r>
          </a:p>
          <a:p>
            <a:pPr marL="0" indent="0" algn="just">
              <a:buNone/>
            </a:pPr>
            <a:endParaRPr lang="en-GB" i="1" u="sng" dirty="0">
              <a:solidFill>
                <a:srgbClr val="000000"/>
              </a:solidFill>
              <a:latin typeface="Abadi" panose="020B0604020104020204" pitchFamily="34" charset="0"/>
              <a:cs typeface="Arial" panose="020B0604020202020204" pitchFamily="34" charset="0"/>
            </a:endParaRPr>
          </a:p>
          <a:p>
            <a:pPr algn="just">
              <a:lnSpc>
                <a:spcPts val="1800"/>
              </a:lnSpc>
            </a:pPr>
            <a:r>
              <a:rPr lang="es-CL" sz="1900" i="1" dirty="0">
                <a:solidFill>
                  <a:srgbClr val="000000"/>
                </a:solidFill>
                <a:effectLst/>
                <a:latin typeface="miller-headline"/>
                <a:ea typeface="Times New Roman" panose="02020603050405020304" pitchFamily="18" charset="0"/>
              </a:rPr>
              <a:t>Estimadas amigas,  estimados amigos del Pangal.</a:t>
            </a:r>
            <a:endParaRPr lang="en-GB" sz="1900" i="1" dirty="0">
              <a:solidFill>
                <a:srgbClr val="000000"/>
              </a:solidFill>
              <a:effectLst/>
              <a:latin typeface="miller-headline"/>
              <a:ea typeface="Times New Roman" panose="02020603050405020304" pitchFamily="18" charset="0"/>
            </a:endParaRPr>
          </a:p>
          <a:p>
            <a:pPr algn="just">
              <a:lnSpc>
                <a:spcPts val="1800"/>
              </a:lnSpc>
            </a:pPr>
            <a:r>
              <a:rPr lang="es-CL" sz="1900" i="1" dirty="0">
                <a:solidFill>
                  <a:srgbClr val="000000"/>
                </a:solidFill>
                <a:effectLst/>
                <a:latin typeface="miller-headline"/>
                <a:ea typeface="Times New Roman" panose="02020603050405020304" pitchFamily="18" charset="0"/>
              </a:rPr>
              <a:t>Junto con reiterar nuestros saludos y deseos de mucha felicidad para ustedes y sus familias el presente mes, queremos agradecer a Uds., el gran respaldo que hemos recibido a través de muchas cartas, e-mail, llamados telefónicos, etc.., por la muestra de confianza de transparentar </a:t>
            </a:r>
            <a:r>
              <a:rPr lang="es-CL" sz="1900" i="1" dirty="0">
                <a:solidFill>
                  <a:srgbClr val="000000"/>
                </a:solidFill>
                <a:latin typeface="miller-headline"/>
                <a:ea typeface="Times New Roman" panose="02020603050405020304" pitchFamily="18" charset="0"/>
              </a:rPr>
              <a:t>todos los temas, tesorería, inversión y proyectos. </a:t>
            </a:r>
          </a:p>
          <a:p>
            <a:pPr algn="just">
              <a:lnSpc>
                <a:spcPts val="1800"/>
              </a:lnSpc>
            </a:pPr>
            <a:r>
              <a:rPr lang="es-CL" sz="1900" i="1" dirty="0">
                <a:solidFill>
                  <a:srgbClr val="000000"/>
                </a:solidFill>
                <a:latin typeface="miller-headline"/>
                <a:ea typeface="Times New Roman" panose="02020603050405020304" pitchFamily="18" charset="0"/>
              </a:rPr>
              <a:t>Invitamos a nuestros vecinos hacernos llegar cualquier duda o inquietud a nuestro mail: </a:t>
            </a:r>
            <a:r>
              <a:rPr lang="es-ES" sz="1900" b="1" i="1" dirty="0">
                <a:solidFill>
                  <a:srgbClr val="000000"/>
                </a:solidFill>
                <a:latin typeface="miller-headline"/>
                <a:ea typeface="Times New Roman" panose="02020603050405020304" pitchFamily="18" charset="0"/>
              </a:rPr>
              <a:t>comite@haciendaelpangal.cl </a:t>
            </a:r>
            <a:r>
              <a:rPr lang="es-ES" sz="1900" i="1" dirty="0">
                <a:solidFill>
                  <a:srgbClr val="000000"/>
                </a:solidFill>
                <a:latin typeface="miller-headline"/>
                <a:ea typeface="Times New Roman" panose="02020603050405020304" pitchFamily="18" charset="0"/>
              </a:rPr>
              <a:t>(en esa dirección se pueden dirigir a cualquiera de los tres miembros del comité).</a:t>
            </a:r>
            <a:r>
              <a:rPr lang="es-CL" sz="1900" i="1" dirty="0">
                <a:solidFill>
                  <a:srgbClr val="000000"/>
                </a:solidFill>
                <a:latin typeface="miller-headline"/>
                <a:ea typeface="Times New Roman" panose="02020603050405020304" pitchFamily="18" charset="0"/>
              </a:rPr>
              <a:t> </a:t>
            </a:r>
            <a:r>
              <a:rPr lang="en-GB" sz="1900" i="1" dirty="0">
                <a:solidFill>
                  <a:srgbClr val="000000"/>
                </a:solidFill>
                <a:latin typeface="miller-headline"/>
                <a:ea typeface="Times New Roman" panose="02020603050405020304" pitchFamily="18" charset="0"/>
              </a:rPr>
              <a:t>Nos motiva a seguir con nuestra comunicación todos los meses, también a través de nuestra  </a:t>
            </a:r>
            <a:r>
              <a:rPr lang="en-GB" sz="1900" i="1" dirty="0" err="1">
                <a:solidFill>
                  <a:srgbClr val="000000"/>
                </a:solidFill>
                <a:latin typeface="miller-headline"/>
                <a:ea typeface="Times New Roman" panose="02020603050405020304" pitchFamily="18" charset="0"/>
              </a:rPr>
              <a:t>Pág</a:t>
            </a:r>
            <a:r>
              <a:rPr lang="en-GB" sz="1900" i="1" dirty="0">
                <a:solidFill>
                  <a:srgbClr val="000000"/>
                </a:solidFill>
                <a:latin typeface="miller-headline"/>
                <a:ea typeface="Times New Roman" panose="02020603050405020304" pitchFamily="18" charset="0"/>
              </a:rPr>
              <a:t>. Web y de Instagram   , el sitio es: </a:t>
            </a:r>
            <a:r>
              <a:rPr lang="en-GB" sz="1900" b="1" i="1" dirty="0" err="1">
                <a:solidFill>
                  <a:srgbClr val="000000"/>
                </a:solidFill>
                <a:latin typeface="miller-headline"/>
                <a:ea typeface="Times New Roman" panose="02020603050405020304" pitchFamily="18" charset="0"/>
              </a:rPr>
              <a:t>el.pangal</a:t>
            </a:r>
            <a:r>
              <a:rPr lang="en-GB" sz="1900" b="1" i="1" dirty="0">
                <a:solidFill>
                  <a:srgbClr val="000000"/>
                </a:solidFill>
                <a:latin typeface="miller-headline"/>
                <a:ea typeface="Times New Roman" panose="02020603050405020304" pitchFamily="18" charset="0"/>
              </a:rPr>
              <a:t>.  </a:t>
            </a:r>
            <a:r>
              <a:rPr lang="en-GB" sz="1900" i="1" dirty="0">
                <a:solidFill>
                  <a:srgbClr val="000000"/>
                </a:solidFill>
                <a:latin typeface="miller-headline"/>
                <a:ea typeface="Times New Roman" panose="02020603050405020304" pitchFamily="18" charset="0"/>
              </a:rPr>
              <a:t>Queremos invitarlo a seguir este sitio y subir fotos </a:t>
            </a:r>
            <a:r>
              <a:rPr lang="en-GB" sz="1900" i="1" dirty="0" err="1">
                <a:solidFill>
                  <a:srgbClr val="000000"/>
                </a:solidFill>
                <a:latin typeface="miller-headline"/>
                <a:ea typeface="Times New Roman" panose="02020603050405020304" pitchFamily="18" charset="0"/>
              </a:rPr>
              <a:t>si</a:t>
            </a:r>
            <a:r>
              <a:rPr lang="en-GB" sz="1900" i="1" dirty="0">
                <a:solidFill>
                  <a:srgbClr val="000000"/>
                </a:solidFill>
                <a:latin typeface="miller-headline"/>
                <a:ea typeface="Times New Roman" panose="02020603050405020304" pitchFamily="18" charset="0"/>
              </a:rPr>
              <a:t> así lo estiman.</a:t>
            </a:r>
          </a:p>
          <a:p>
            <a:pPr algn="just">
              <a:lnSpc>
                <a:spcPts val="1800"/>
              </a:lnSpc>
            </a:pPr>
            <a:r>
              <a:rPr lang="en-GB" sz="1900" i="1" dirty="0">
                <a:solidFill>
                  <a:srgbClr val="000000"/>
                </a:solidFill>
                <a:latin typeface="miller-headline"/>
                <a:ea typeface="Times New Roman" panose="02020603050405020304" pitchFamily="18" charset="0"/>
              </a:rPr>
              <a:t>Un abrazo afectuoso.</a:t>
            </a:r>
          </a:p>
          <a:p>
            <a:pPr algn="just">
              <a:lnSpc>
                <a:spcPts val="1800"/>
              </a:lnSpc>
            </a:pPr>
            <a:r>
              <a:rPr lang="en-GB" sz="1900" i="1" dirty="0">
                <a:solidFill>
                  <a:srgbClr val="000000"/>
                </a:solidFill>
                <a:latin typeface="miller-headline"/>
                <a:ea typeface="Times New Roman" panose="02020603050405020304" pitchFamily="18" charset="0"/>
              </a:rPr>
              <a:t>Comité de Administración.</a:t>
            </a:r>
          </a:p>
          <a:p>
            <a:pPr marL="0" indent="0" algn="l">
              <a:lnSpc>
                <a:spcPts val="1800"/>
              </a:lnSpc>
              <a:buNone/>
            </a:pPr>
            <a:endParaRPr lang="en-GB" sz="1800" dirty="0">
              <a:effectLst/>
              <a:latin typeface="Times New Roman" panose="02020603050405020304" pitchFamily="18" charset="0"/>
              <a:ea typeface="Times New Roman" panose="02020603050405020304" pitchFamily="18" charset="0"/>
            </a:endParaRPr>
          </a:p>
          <a:p>
            <a:endParaRPr lang="en-GB" dirty="0"/>
          </a:p>
        </p:txBody>
      </p:sp>
      <p:sp>
        <p:nvSpPr>
          <p:cNvPr id="13" name="Rectangle 17">
            <a:extLst>
              <a:ext uri="{FF2B5EF4-FFF2-40B4-BE49-F238E27FC236}">
                <a16:creationId xmlns:a16="http://schemas.microsoft.com/office/drawing/2014/main" id="{681AB6FF-F555-4D51-97FE-ED086C43E86E}"/>
              </a:ext>
            </a:extLst>
          </p:cNvPr>
          <p:cNvSpPr>
            <a:spLocks noChangeArrowheads="1"/>
          </p:cNvSpPr>
          <p:nvPr/>
        </p:nvSpPr>
        <p:spPr bwMode="auto">
          <a:xfrm>
            <a:off x="-2703444" y="-10601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CL" altLang="en-US" sz="1300" b="0" i="0" u="none" strike="noStrike" cap="none" normalizeH="0" baseline="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y de Instagram sitio </a:t>
            </a:r>
            <a:endParaRPr kumimoji="0" lang="es-CL" altLang="en-US" sz="1800" b="0" i="0" u="none" strike="noStrike" cap="none" normalizeH="0" baseline="0">
              <a:ln>
                <a:noFill/>
              </a:ln>
              <a:solidFill>
                <a:schemeClr val="tx1"/>
              </a:solidFill>
              <a:effectLst/>
              <a:latin typeface="Arial" panose="020B0604020202020204" pitchFamily="34" charset="0"/>
            </a:endParaRPr>
          </a:p>
        </p:txBody>
      </p:sp>
      <p:sp>
        <p:nvSpPr>
          <p:cNvPr id="14" name="Rectangle 18">
            <a:extLst>
              <a:ext uri="{FF2B5EF4-FFF2-40B4-BE49-F238E27FC236}">
                <a16:creationId xmlns:a16="http://schemas.microsoft.com/office/drawing/2014/main" id="{B185F397-E5FD-4018-9BAF-D1E0F5641669}"/>
              </a:ext>
            </a:extLst>
          </p:cNvPr>
          <p:cNvSpPr>
            <a:spLocks noChangeArrowheads="1"/>
          </p:cNvSpPr>
          <p:nvPr/>
        </p:nvSpPr>
        <p:spPr bwMode="auto">
          <a:xfrm>
            <a:off x="-2703444" y="-10601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CL" altLang="en-US" sz="1300" b="0" i="0" u="none" strike="noStrike" cap="none" normalizeH="0" baseline="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el.pangal </a:t>
            </a:r>
            <a:endParaRPr kumimoji="0" lang="es-CL" altLang="en-US" sz="1800" b="0" i="0" u="none" strike="noStrike" cap="none" normalizeH="0" baseline="0">
              <a:ln>
                <a:noFill/>
              </a:ln>
              <a:solidFill>
                <a:schemeClr val="tx1"/>
              </a:solidFill>
              <a:effectLst/>
              <a:latin typeface="Arial" panose="020B0604020202020204" pitchFamily="34" charset="0"/>
            </a:endParaRPr>
          </a:p>
        </p:txBody>
      </p:sp>
      <p:pic>
        <p:nvPicPr>
          <p:cNvPr id="15" name="Imagen 14">
            <a:extLst>
              <a:ext uri="{FF2B5EF4-FFF2-40B4-BE49-F238E27FC236}">
                <a16:creationId xmlns:a16="http://schemas.microsoft.com/office/drawing/2014/main" id="{72B9BE11-9AB8-441B-A482-319D3B8670BE}"/>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89137" y="3812706"/>
            <a:ext cx="342900" cy="247015"/>
          </a:xfrm>
          <a:prstGeom prst="rect">
            <a:avLst/>
          </a:prstGeom>
          <a:noFill/>
          <a:ln>
            <a:noFill/>
          </a:ln>
        </p:spPr>
      </p:pic>
    </p:spTree>
    <p:extLst>
      <p:ext uri="{BB962C8B-B14F-4D97-AF65-F5344CB8AC3E}">
        <p14:creationId xmlns:p14="http://schemas.microsoft.com/office/powerpoint/2010/main" val="8850745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8249C4E-7F82-440B-A286-2F852EED2362}"/>
              </a:ext>
            </a:extLst>
          </p:cNvPr>
          <p:cNvSpPr>
            <a:spLocks noGrp="1"/>
          </p:cNvSpPr>
          <p:nvPr>
            <p:ph type="title"/>
          </p:nvPr>
        </p:nvSpPr>
        <p:spPr>
          <a:xfrm>
            <a:off x="1762539" y="291548"/>
            <a:ext cx="9742073" cy="861391"/>
          </a:xfrm>
        </p:spPr>
        <p:txBody>
          <a:bodyPr>
            <a:normAutofit fontScale="90000"/>
          </a:bodyPr>
          <a:lstStyle/>
          <a:p>
            <a:pPr algn="ctr"/>
            <a:r>
              <a:rPr lang="es-CL" b="1" i="1" u="sng" dirty="0"/>
              <a:t>INVENTARIO</a:t>
            </a:r>
            <a:r>
              <a:rPr lang="es-CL" b="1" i="1" dirty="0"/>
              <a:t> </a:t>
            </a:r>
            <a:br>
              <a:rPr lang="es-CL" b="1" i="1" dirty="0"/>
            </a:br>
            <a:endParaRPr lang="en-GB" b="1" i="1" dirty="0"/>
          </a:p>
        </p:txBody>
      </p:sp>
      <p:sp>
        <p:nvSpPr>
          <p:cNvPr id="3" name="Marcador de contenido 2">
            <a:extLst>
              <a:ext uri="{FF2B5EF4-FFF2-40B4-BE49-F238E27FC236}">
                <a16:creationId xmlns:a16="http://schemas.microsoft.com/office/drawing/2014/main" id="{A395788B-F6C4-4C51-84EF-CBAFC22C8319}"/>
              </a:ext>
            </a:extLst>
          </p:cNvPr>
          <p:cNvSpPr>
            <a:spLocks noGrp="1"/>
          </p:cNvSpPr>
          <p:nvPr>
            <p:ph idx="1"/>
          </p:nvPr>
        </p:nvSpPr>
        <p:spPr>
          <a:xfrm>
            <a:off x="1913206" y="1152939"/>
            <a:ext cx="9742072" cy="4980575"/>
          </a:xfrm>
        </p:spPr>
        <p:txBody>
          <a:bodyPr>
            <a:normAutofit fontScale="92500"/>
          </a:bodyPr>
          <a:lstStyle/>
          <a:p>
            <a:pPr marL="0" indent="0" algn="just">
              <a:lnSpc>
                <a:spcPct val="107000"/>
              </a:lnSpc>
              <a:spcAft>
                <a:spcPts val="800"/>
              </a:spcAft>
              <a:buNone/>
            </a:pPr>
            <a:endParaRPr lang="es-CL"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07000"/>
              </a:lnSpc>
              <a:spcAft>
                <a:spcPts val="800"/>
              </a:spcAft>
              <a:buFont typeface="Wingdings" panose="05000000000000000000" pitchFamily="2" charset="2"/>
              <a:buChar char="v"/>
            </a:pPr>
            <a:r>
              <a:rPr lang="es-CL" sz="2300" i="1" dirty="0">
                <a:solidFill>
                  <a:srgbClr val="000000"/>
                </a:solidFill>
                <a:effectLst/>
                <a:latin typeface="miller-headline"/>
                <a:ea typeface="Times New Roman" panose="02020603050405020304" pitchFamily="18" charset="0"/>
                <a:cs typeface="Times New Roman" panose="02020603050405020304" pitchFamily="18" charset="0"/>
              </a:rPr>
              <a:t>Reiteramos la información del mes anterior, al asumir la nueva directiva, no existía un inventario de los bienes de la Hacienda, ni información sobre su estado, fecha de construcción de las edificaciones o adquisición. Se instruyó al Administrador en el mes de Junio, confeccionar un inventario que será supervisado por la directiva. Este debe incluir todo lo que sea infraestructura, tractor, motos y su estado actual. También se incluirá carpeta de catastro con las escrituras, planos, certificados de dominio y comprobantes de pago de las contribuciones.</a:t>
            </a:r>
            <a:endParaRPr lang="en-GB" sz="2300" i="1" dirty="0">
              <a:solidFill>
                <a:srgbClr val="000000"/>
              </a:solidFill>
              <a:effectLst/>
              <a:latin typeface="miller-headline"/>
              <a:ea typeface="Calibri" panose="020F0502020204030204" pitchFamily="34" charset="0"/>
              <a:cs typeface="Times New Roman" panose="02020603050405020304" pitchFamily="18" charset="0"/>
            </a:endParaRPr>
          </a:p>
          <a:p>
            <a:pPr algn="just">
              <a:lnSpc>
                <a:spcPct val="107000"/>
              </a:lnSpc>
              <a:spcAft>
                <a:spcPts val="800"/>
              </a:spcAft>
              <a:buFont typeface="Wingdings" panose="05000000000000000000" pitchFamily="2" charset="2"/>
              <a:buChar char="v"/>
            </a:pPr>
            <a:r>
              <a:rPr lang="es-CL" sz="2300" i="1" dirty="0">
                <a:solidFill>
                  <a:srgbClr val="000000"/>
                </a:solidFill>
                <a:effectLst/>
                <a:latin typeface="miller-headline"/>
                <a:ea typeface="Times New Roman" panose="02020603050405020304" pitchFamily="18" charset="0"/>
                <a:cs typeface="Times New Roman" panose="02020603050405020304" pitchFamily="18" charset="0"/>
              </a:rPr>
              <a:t>El inventario ya fue entregado por el administrador y está en etapa de revisión. </a:t>
            </a:r>
          </a:p>
          <a:p>
            <a:pPr algn="just">
              <a:lnSpc>
                <a:spcPct val="107000"/>
              </a:lnSpc>
              <a:spcAft>
                <a:spcPts val="800"/>
              </a:spcAft>
              <a:buFont typeface="Wingdings" panose="05000000000000000000" pitchFamily="2" charset="2"/>
              <a:buChar char="v"/>
            </a:pPr>
            <a:r>
              <a:rPr lang="es-CL" sz="2300" i="1" dirty="0">
                <a:solidFill>
                  <a:srgbClr val="000000"/>
                </a:solidFill>
                <a:effectLst/>
                <a:latin typeface="miller-headline"/>
                <a:ea typeface="Times New Roman" panose="02020603050405020304" pitchFamily="18" charset="0"/>
                <a:cs typeface="Times New Roman" panose="02020603050405020304" pitchFamily="18" charset="0"/>
              </a:rPr>
              <a:t>Además se ha habilitado una bitácora para la moto en uso en que quede constancia de la fecha y hora de su uso y el trabajador que la ocupe</a:t>
            </a:r>
            <a:r>
              <a:rPr lang="es-CL" sz="2900" i="1" dirty="0">
                <a:solidFill>
                  <a:srgbClr val="000000"/>
                </a:solidFill>
                <a:effectLst/>
                <a:latin typeface="miller-headline"/>
                <a:ea typeface="Times New Roman" panose="02020603050405020304" pitchFamily="18" charset="0"/>
                <a:cs typeface="Times New Roman" panose="02020603050405020304" pitchFamily="18" charset="0"/>
              </a:rPr>
              <a:t>. </a:t>
            </a:r>
            <a:r>
              <a:rPr lang="es-CL" sz="1800" i="1" dirty="0">
                <a:solidFill>
                  <a:srgbClr val="000000"/>
                </a:solidFill>
                <a:effectLst/>
                <a:latin typeface="miller-headline"/>
                <a:ea typeface="Times New Roman" panose="02020603050405020304" pitchFamily="18" charset="0"/>
                <a:cs typeface="Times New Roman" panose="02020603050405020304" pitchFamily="18" charset="0"/>
              </a:rPr>
              <a:t> </a:t>
            </a:r>
            <a:endParaRPr lang="en-GB" sz="1800" i="1" dirty="0">
              <a:solidFill>
                <a:srgbClr val="000000"/>
              </a:solidFill>
              <a:effectLst/>
              <a:latin typeface="miller-headline"/>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37148629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92925" y="410818"/>
            <a:ext cx="6512330" cy="898790"/>
          </a:xfrm>
        </p:spPr>
        <p:txBody>
          <a:bodyPr/>
          <a:lstStyle/>
          <a:p>
            <a:pPr algn="ctr"/>
            <a:r>
              <a:rPr lang="es-CL" b="1" u="sng" dirty="0"/>
              <a:t>BITÁCORA DEL VEHÍCULO</a:t>
            </a:r>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65161" y="1309607"/>
            <a:ext cx="4253621" cy="4653871"/>
          </a:xfrm>
          <a:prstGeom prst="rect">
            <a:avLst/>
          </a:prstGeom>
        </p:spPr>
      </p:pic>
    </p:spTree>
    <p:extLst>
      <p:ext uri="{BB962C8B-B14F-4D97-AF65-F5344CB8AC3E}">
        <p14:creationId xmlns:p14="http://schemas.microsoft.com/office/powerpoint/2010/main" val="42070898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791685-3368-45D5-912F-2C04FF8A1235}"/>
              </a:ext>
            </a:extLst>
          </p:cNvPr>
          <p:cNvSpPr>
            <a:spLocks noGrp="1"/>
          </p:cNvSpPr>
          <p:nvPr>
            <p:ph type="title"/>
          </p:nvPr>
        </p:nvSpPr>
        <p:spPr/>
        <p:txBody>
          <a:bodyPr/>
          <a:lstStyle/>
          <a:p>
            <a:pPr algn="ctr"/>
            <a:r>
              <a:rPr lang="es-CL" b="1" i="1" u="sng" dirty="0"/>
              <a:t>COMPRA HUELLERO</a:t>
            </a:r>
            <a:endParaRPr lang="en-GB" b="1" i="1" u="sng" dirty="0"/>
          </a:p>
        </p:txBody>
      </p:sp>
      <p:sp>
        <p:nvSpPr>
          <p:cNvPr id="3" name="Marcador de contenido 2">
            <a:extLst>
              <a:ext uri="{FF2B5EF4-FFF2-40B4-BE49-F238E27FC236}">
                <a16:creationId xmlns:a16="http://schemas.microsoft.com/office/drawing/2014/main" id="{DE3236C2-8E04-4F38-9457-76EB48B6BD27}"/>
              </a:ext>
            </a:extLst>
          </p:cNvPr>
          <p:cNvSpPr>
            <a:spLocks noGrp="1"/>
          </p:cNvSpPr>
          <p:nvPr>
            <p:ph idx="1"/>
          </p:nvPr>
        </p:nvSpPr>
        <p:spPr/>
        <p:txBody>
          <a:bodyPr>
            <a:normAutofit/>
          </a:bodyPr>
          <a:lstStyle/>
          <a:p>
            <a:pPr algn="just">
              <a:lnSpc>
                <a:spcPct val="107000"/>
              </a:lnSpc>
              <a:spcAft>
                <a:spcPts val="800"/>
              </a:spcAft>
              <a:buFont typeface="Wingdings" panose="05000000000000000000" pitchFamily="2" charset="2"/>
              <a:buChar char="v"/>
            </a:pPr>
            <a:r>
              <a:rPr lang="es-CL" sz="2000" b="1" i="1" dirty="0">
                <a:solidFill>
                  <a:srgbClr val="000000"/>
                </a:solidFill>
                <a:effectLst/>
                <a:latin typeface="miller-headline"/>
                <a:ea typeface="Times New Roman" panose="02020603050405020304" pitchFamily="18" charset="0"/>
                <a:cs typeface="Times New Roman" panose="02020603050405020304" pitchFamily="18" charset="0"/>
              </a:rPr>
              <a:t>INSTALACIÓN DE HUELLERO</a:t>
            </a:r>
            <a:r>
              <a:rPr lang="es-CL" sz="2000" i="1" dirty="0">
                <a:solidFill>
                  <a:srgbClr val="000000"/>
                </a:solidFill>
                <a:effectLst/>
                <a:latin typeface="miller-headline"/>
                <a:ea typeface="Times New Roman" panose="02020603050405020304" pitchFamily="18" charset="0"/>
                <a:cs typeface="Times New Roman" panose="02020603050405020304" pitchFamily="18" charset="0"/>
              </a:rPr>
              <a:t>: La directiva ha acordado la compra y mantención de un Huellero que se instalará en la entrada u oficina de administración para el control de ingreso y salida del personal. Es indispensable tener un buen control de asistencia y horario.</a:t>
            </a:r>
          </a:p>
          <a:p>
            <a:pPr algn="just">
              <a:lnSpc>
                <a:spcPct val="107000"/>
              </a:lnSpc>
              <a:spcAft>
                <a:spcPts val="800"/>
              </a:spcAft>
              <a:buFont typeface="Wingdings" panose="05000000000000000000" pitchFamily="2" charset="2"/>
              <a:buChar char="v"/>
            </a:pPr>
            <a:endParaRPr lang="en-GB" sz="2000" i="1" dirty="0">
              <a:solidFill>
                <a:srgbClr val="000000"/>
              </a:solidFill>
              <a:effectLst/>
              <a:latin typeface="miller-headline"/>
              <a:ea typeface="Calibri" panose="020F0502020204030204" pitchFamily="34" charset="0"/>
              <a:cs typeface="Times New Roman" panose="02020603050405020304" pitchFamily="18" charset="0"/>
            </a:endParaRPr>
          </a:p>
          <a:p>
            <a:pPr>
              <a:buFont typeface="Wingdings" panose="05000000000000000000" pitchFamily="2" charset="2"/>
              <a:buChar char="v"/>
            </a:pPr>
            <a:r>
              <a:rPr lang="es-CL" sz="2000" i="1" dirty="0">
                <a:solidFill>
                  <a:srgbClr val="000000"/>
                </a:solidFill>
                <a:effectLst/>
                <a:latin typeface="miller-headline"/>
                <a:ea typeface="Times New Roman" panose="02020603050405020304" pitchFamily="18" charset="0"/>
              </a:rPr>
              <a:t>Este ya se adquirió y se instalará durante los próximos días.</a:t>
            </a:r>
            <a:endParaRPr lang="en-GB" sz="2000" i="1" dirty="0">
              <a:solidFill>
                <a:srgbClr val="000000"/>
              </a:solidFill>
              <a:latin typeface="miller-headline"/>
            </a:endParaRPr>
          </a:p>
        </p:txBody>
      </p:sp>
    </p:spTree>
    <p:extLst>
      <p:ext uri="{BB962C8B-B14F-4D97-AF65-F5344CB8AC3E}">
        <p14:creationId xmlns:p14="http://schemas.microsoft.com/office/powerpoint/2010/main" val="5829969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8BBF25A-DF55-4B50-85B3-2B179296B9EF}"/>
              </a:ext>
            </a:extLst>
          </p:cNvPr>
          <p:cNvSpPr>
            <a:spLocks noGrp="1"/>
          </p:cNvSpPr>
          <p:nvPr>
            <p:ph type="title"/>
          </p:nvPr>
        </p:nvSpPr>
        <p:spPr/>
        <p:txBody>
          <a:bodyPr/>
          <a:lstStyle/>
          <a:p>
            <a:pPr algn="ctr"/>
            <a:r>
              <a:rPr lang="es-CL" b="1" i="1" u="sng" dirty="0"/>
              <a:t>CANCHAS DE FÚTBOL Y TENIS </a:t>
            </a:r>
            <a:endParaRPr lang="en-GB" b="1" i="1" u="sng" dirty="0"/>
          </a:p>
        </p:txBody>
      </p:sp>
      <p:sp>
        <p:nvSpPr>
          <p:cNvPr id="3" name="Marcador de contenido 2">
            <a:extLst>
              <a:ext uri="{FF2B5EF4-FFF2-40B4-BE49-F238E27FC236}">
                <a16:creationId xmlns:a16="http://schemas.microsoft.com/office/drawing/2014/main" id="{E1D4ABE1-B34C-41A1-8E3F-952F822346B3}"/>
              </a:ext>
            </a:extLst>
          </p:cNvPr>
          <p:cNvSpPr>
            <a:spLocks noGrp="1"/>
          </p:cNvSpPr>
          <p:nvPr>
            <p:ph idx="1"/>
          </p:nvPr>
        </p:nvSpPr>
        <p:spPr>
          <a:xfrm>
            <a:off x="1820584" y="1905000"/>
            <a:ext cx="9443763" cy="3899452"/>
          </a:xfrm>
        </p:spPr>
        <p:txBody>
          <a:bodyPr>
            <a:normAutofit/>
          </a:bodyPr>
          <a:lstStyle/>
          <a:p>
            <a:pPr algn="just">
              <a:lnSpc>
                <a:spcPct val="107000"/>
              </a:lnSpc>
              <a:spcAft>
                <a:spcPts val="800"/>
              </a:spcAft>
              <a:buFont typeface="Wingdings" panose="05000000000000000000" pitchFamily="2" charset="2"/>
              <a:buChar char="v"/>
            </a:pPr>
            <a:r>
              <a:rPr lang="es-CL" sz="1800" b="1" i="1" dirty="0">
                <a:solidFill>
                  <a:srgbClr val="000000"/>
                </a:solidFill>
                <a:effectLst/>
                <a:latin typeface="miller-headline"/>
                <a:ea typeface="Times New Roman" panose="02020603050405020304" pitchFamily="18" charset="0"/>
                <a:cs typeface="Times New Roman" panose="02020603050405020304" pitchFamily="18" charset="0"/>
              </a:rPr>
              <a:t>CANCHA DE FÚTBOL</a:t>
            </a:r>
            <a:r>
              <a:rPr lang="es-CL" sz="1800" i="1" dirty="0">
                <a:solidFill>
                  <a:srgbClr val="000000"/>
                </a:solidFill>
                <a:effectLst/>
                <a:latin typeface="miller-headline"/>
                <a:ea typeface="Times New Roman" panose="02020603050405020304" pitchFamily="18" charset="0"/>
                <a:cs typeface="Times New Roman" panose="02020603050405020304" pitchFamily="18" charset="0"/>
              </a:rPr>
              <a:t>. Durante el mes de agosto poco pudimos adelantar en habilitar la cancha de futbolito. Se demarcó, pero la lluvia borró la mayor parte, pero ya está hecho lo principal, ya que basta con repintarla demarcándola, pintando los arcos y poniéndoles mallas. </a:t>
            </a:r>
          </a:p>
          <a:p>
            <a:pPr algn="just">
              <a:lnSpc>
                <a:spcPct val="107000"/>
              </a:lnSpc>
              <a:spcAft>
                <a:spcPts val="800"/>
              </a:spcAft>
              <a:buFont typeface="Wingdings" panose="05000000000000000000" pitchFamily="2" charset="2"/>
              <a:buChar char="v"/>
            </a:pPr>
            <a:r>
              <a:rPr lang="es-CL" i="1" dirty="0">
                <a:solidFill>
                  <a:srgbClr val="000000"/>
                </a:solidFill>
                <a:latin typeface="miller-headline"/>
                <a:ea typeface="Times New Roman" panose="02020603050405020304" pitchFamily="18" charset="0"/>
                <a:cs typeface="Times New Roman" panose="02020603050405020304" pitchFamily="18" charset="0"/>
              </a:rPr>
              <a:t>Se cuenta con el material para pintura de arcos y la demarcación.</a:t>
            </a:r>
          </a:p>
          <a:p>
            <a:pPr algn="just">
              <a:lnSpc>
                <a:spcPct val="107000"/>
              </a:lnSpc>
              <a:spcAft>
                <a:spcPts val="800"/>
              </a:spcAft>
              <a:buFont typeface="Wingdings" panose="05000000000000000000" pitchFamily="2" charset="2"/>
              <a:buChar char="v"/>
            </a:pPr>
            <a:r>
              <a:rPr lang="es-CL" sz="1800" i="1" dirty="0">
                <a:solidFill>
                  <a:srgbClr val="000000"/>
                </a:solidFill>
                <a:effectLst/>
                <a:latin typeface="miller-headline"/>
                <a:ea typeface="Times New Roman" panose="02020603050405020304" pitchFamily="18" charset="0"/>
                <a:cs typeface="Times New Roman" panose="02020603050405020304" pitchFamily="18" charset="0"/>
              </a:rPr>
              <a:t>Falta la compra de las mallas de los arcos.</a:t>
            </a:r>
          </a:p>
          <a:p>
            <a:pPr algn="just">
              <a:lnSpc>
                <a:spcPct val="107000"/>
              </a:lnSpc>
              <a:spcAft>
                <a:spcPts val="800"/>
              </a:spcAft>
              <a:buFont typeface="Wingdings" panose="05000000000000000000" pitchFamily="2" charset="2"/>
              <a:buChar char="v"/>
            </a:pPr>
            <a:r>
              <a:rPr lang="es-CL" b="1" i="1" dirty="0">
                <a:solidFill>
                  <a:srgbClr val="000000"/>
                </a:solidFill>
                <a:latin typeface="miller-headline"/>
                <a:ea typeface="Times New Roman" panose="02020603050405020304" pitchFamily="18" charset="0"/>
                <a:cs typeface="Times New Roman" panose="02020603050405020304" pitchFamily="18" charset="0"/>
              </a:rPr>
              <a:t>CANCHA DE TENIS</a:t>
            </a:r>
            <a:r>
              <a:rPr lang="es-CL" i="1" dirty="0">
                <a:solidFill>
                  <a:srgbClr val="000000"/>
                </a:solidFill>
                <a:latin typeface="miller-headline"/>
                <a:ea typeface="Times New Roman" panose="02020603050405020304" pitchFamily="18" charset="0"/>
                <a:cs typeface="Times New Roman" panose="02020603050405020304" pitchFamily="18" charset="0"/>
              </a:rPr>
              <a:t>: Se ha terminado de pintar la reja baja de color verde que rodea la cancha. Falta pintar los puntales de la red. Se pintó y mejoró el carro aplicador de tiza.</a:t>
            </a:r>
            <a:endParaRPr lang="es-CL" sz="1800" i="1" dirty="0">
              <a:solidFill>
                <a:srgbClr val="000000"/>
              </a:solidFill>
              <a:effectLst/>
              <a:latin typeface="miller-headline"/>
              <a:ea typeface="Times New Roman" panose="02020603050405020304" pitchFamily="18" charset="0"/>
              <a:cs typeface="Times New Roman" panose="02020603050405020304" pitchFamily="18" charset="0"/>
            </a:endParaRPr>
          </a:p>
          <a:p>
            <a:pPr marL="0" indent="0" algn="just">
              <a:lnSpc>
                <a:spcPct val="107000"/>
              </a:lnSpc>
              <a:spcAft>
                <a:spcPts val="800"/>
              </a:spcAft>
              <a:buNone/>
            </a:pPr>
            <a:r>
              <a:rPr lang="es-CL" i="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endParaRPr lang="en-GB" dirty="0"/>
          </a:p>
        </p:txBody>
      </p:sp>
    </p:spTree>
    <p:extLst>
      <p:ext uri="{BB962C8B-B14F-4D97-AF65-F5344CB8AC3E}">
        <p14:creationId xmlns:p14="http://schemas.microsoft.com/office/powerpoint/2010/main" val="23157906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92925" y="471055"/>
            <a:ext cx="8028893" cy="544945"/>
          </a:xfrm>
        </p:spPr>
        <p:txBody>
          <a:bodyPr>
            <a:normAutofit fontScale="90000"/>
          </a:bodyPr>
          <a:lstStyle/>
          <a:p>
            <a:pPr algn="ctr"/>
            <a:r>
              <a:rPr lang="es-CL" b="1" dirty="0"/>
              <a:t>Trabajos en cancha de fútbol</a:t>
            </a:r>
          </a:p>
        </p:txBody>
      </p:sp>
      <p:pic>
        <p:nvPicPr>
          <p:cNvPr id="4" name="Marcador de contenid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442691" y="1282026"/>
            <a:ext cx="3897746" cy="5196995"/>
          </a:xfrm>
        </p:spPr>
      </p:pic>
    </p:spTree>
    <p:extLst>
      <p:ext uri="{BB962C8B-B14F-4D97-AF65-F5344CB8AC3E}">
        <p14:creationId xmlns:p14="http://schemas.microsoft.com/office/powerpoint/2010/main" val="30582768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92926" y="624110"/>
            <a:ext cx="8093548" cy="632035"/>
          </a:xfrm>
        </p:spPr>
        <p:txBody>
          <a:bodyPr>
            <a:normAutofit fontScale="90000"/>
          </a:bodyPr>
          <a:lstStyle/>
          <a:p>
            <a:pPr algn="ctr"/>
            <a:r>
              <a:rPr lang="es-CL" b="1" dirty="0"/>
              <a:t>Pintura de los arcos</a:t>
            </a:r>
          </a:p>
        </p:txBody>
      </p:sp>
      <p:pic>
        <p:nvPicPr>
          <p:cNvPr id="4" name="Marcador de contenid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019281" y="1856509"/>
            <a:ext cx="7556500" cy="3778250"/>
          </a:xfrm>
        </p:spPr>
      </p:pic>
    </p:spTree>
    <p:extLst>
      <p:ext uri="{BB962C8B-B14F-4D97-AF65-F5344CB8AC3E}">
        <p14:creationId xmlns:p14="http://schemas.microsoft.com/office/powerpoint/2010/main" val="20537504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92926" y="624110"/>
            <a:ext cx="8195148" cy="816763"/>
          </a:xfrm>
        </p:spPr>
        <p:txBody>
          <a:bodyPr/>
          <a:lstStyle/>
          <a:p>
            <a:pPr algn="ctr"/>
            <a:r>
              <a:rPr lang="es-CL" b="1" dirty="0"/>
              <a:t>Carro aplicador de tiza</a:t>
            </a:r>
          </a:p>
        </p:txBody>
      </p:sp>
      <p:pic>
        <p:nvPicPr>
          <p:cNvPr id="4" name="Marcador de contenid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4285673" y="2299858"/>
            <a:ext cx="4562760" cy="3491347"/>
          </a:xfrm>
        </p:spPr>
      </p:pic>
    </p:spTree>
    <p:extLst>
      <p:ext uri="{BB962C8B-B14F-4D97-AF65-F5344CB8AC3E}">
        <p14:creationId xmlns:p14="http://schemas.microsoft.com/office/powerpoint/2010/main" val="27103213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D5AE02-B6CF-474E-A753-18F267F78736}"/>
              </a:ext>
            </a:extLst>
          </p:cNvPr>
          <p:cNvSpPr>
            <a:spLocks noGrp="1"/>
          </p:cNvSpPr>
          <p:nvPr>
            <p:ph type="title"/>
          </p:nvPr>
        </p:nvSpPr>
        <p:spPr>
          <a:xfrm>
            <a:off x="2960273" y="291548"/>
            <a:ext cx="8911687" cy="755374"/>
          </a:xfrm>
        </p:spPr>
        <p:txBody>
          <a:bodyPr>
            <a:normAutofit/>
          </a:bodyPr>
          <a:lstStyle/>
          <a:p>
            <a:pPr algn="ctr"/>
            <a:r>
              <a:rPr lang="es-CL" sz="3200" b="1" i="1" u="sng" dirty="0">
                <a:solidFill>
                  <a:srgbClr val="000000"/>
                </a:solidFill>
                <a:effectLst/>
                <a:latin typeface="Arial" panose="020B0604020202020204" pitchFamily="34" charset="0"/>
                <a:ea typeface="Times New Roman" panose="02020603050405020304" pitchFamily="18" charset="0"/>
              </a:rPr>
              <a:t>1) FIESTAS PATRIAS </a:t>
            </a:r>
            <a:endParaRPr lang="en-GB" sz="3200" i="1" u="sng" dirty="0"/>
          </a:p>
        </p:txBody>
      </p:sp>
      <p:sp>
        <p:nvSpPr>
          <p:cNvPr id="3" name="Marcador de contenido 2">
            <a:extLst>
              <a:ext uri="{FF2B5EF4-FFF2-40B4-BE49-F238E27FC236}">
                <a16:creationId xmlns:a16="http://schemas.microsoft.com/office/drawing/2014/main" id="{3E89FEA3-EB36-4896-8D8B-2EF43AD86A26}"/>
              </a:ext>
            </a:extLst>
          </p:cNvPr>
          <p:cNvSpPr>
            <a:spLocks noGrp="1"/>
          </p:cNvSpPr>
          <p:nvPr>
            <p:ph idx="1"/>
          </p:nvPr>
        </p:nvSpPr>
        <p:spPr>
          <a:xfrm>
            <a:off x="1762539" y="1179443"/>
            <a:ext cx="9742073" cy="5387009"/>
          </a:xfrm>
        </p:spPr>
        <p:txBody>
          <a:bodyPr>
            <a:normAutofit/>
          </a:bodyPr>
          <a:lstStyle/>
          <a:p>
            <a:pPr>
              <a:lnSpc>
                <a:spcPct val="107000"/>
              </a:lnSpc>
              <a:spcAft>
                <a:spcPts val="800"/>
              </a:spcAft>
            </a:pPr>
            <a:endParaRPr lang="es-CL"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CL" i="1" dirty="0">
                <a:solidFill>
                  <a:srgbClr val="000000"/>
                </a:solidFill>
                <a:effectLst/>
                <a:latin typeface="miller-headline"/>
                <a:ea typeface="Calibri" panose="020F0502020204030204" pitchFamily="34" charset="0"/>
                <a:cs typeface="Times New Roman" panose="02020603050405020304" pitchFamily="18" charset="0"/>
              </a:rPr>
              <a:t>Estimados vecinos, se acerca una de las celebraciones más esperadas del año en el país: las Fiestas Patrias, </a:t>
            </a:r>
            <a:r>
              <a:rPr lang="es-ES" b="0" i="1" dirty="0">
                <a:solidFill>
                  <a:srgbClr val="000000"/>
                </a:solidFill>
                <a:effectLst/>
                <a:latin typeface="miller-headline"/>
              </a:rPr>
              <a:t>que en esta ocasión contarán con un festejo algo más anormal, ya que debido a la pandemia de Coronavirus, permite reuniones acotadas de 5 a 10 personas.  Como Comité no tenemos derecho a prohibir ni controlar las visitas en cada parcela, pero si pedimos cuidarse mucho.</a:t>
            </a:r>
          </a:p>
          <a:p>
            <a:pPr algn="just">
              <a:lnSpc>
                <a:spcPct val="107000"/>
              </a:lnSpc>
              <a:spcAft>
                <a:spcPts val="800"/>
              </a:spcAft>
            </a:pPr>
            <a:r>
              <a:rPr lang="es-ES" i="1" dirty="0">
                <a:solidFill>
                  <a:srgbClr val="000000"/>
                </a:solidFill>
                <a:latin typeface="miller-headline"/>
              </a:rPr>
              <a:t>También, se solicita ser extremadamente cuidadosos con la basura que se deje en los container. </a:t>
            </a:r>
          </a:p>
          <a:p>
            <a:pPr algn="just">
              <a:lnSpc>
                <a:spcPct val="107000"/>
              </a:lnSpc>
              <a:spcAft>
                <a:spcPts val="800"/>
              </a:spcAft>
            </a:pPr>
            <a:r>
              <a:rPr lang="es-ES" i="1" dirty="0">
                <a:solidFill>
                  <a:srgbClr val="000000"/>
                </a:solidFill>
                <a:latin typeface="miller-headline"/>
              </a:rPr>
              <a:t>Favor aplastar las botellas de plásticos y así ayudamos a reducir el volumen de espacio físico.</a:t>
            </a:r>
          </a:p>
          <a:p>
            <a:pPr algn="just">
              <a:lnSpc>
                <a:spcPct val="107000"/>
              </a:lnSpc>
              <a:spcAft>
                <a:spcPts val="800"/>
              </a:spcAft>
            </a:pPr>
            <a:r>
              <a:rPr lang="es-ES" b="0" i="1" dirty="0">
                <a:solidFill>
                  <a:srgbClr val="000000"/>
                </a:solidFill>
                <a:effectLst/>
                <a:latin typeface="miller-headline"/>
              </a:rPr>
              <a:t>Las botellas de vidrios, deben ir</a:t>
            </a:r>
            <a:r>
              <a:rPr lang="es-ES" i="1" dirty="0">
                <a:solidFill>
                  <a:srgbClr val="000000"/>
                </a:solidFill>
                <a:latin typeface="miller-headline"/>
              </a:rPr>
              <a:t> también en el container que está indicado.</a:t>
            </a:r>
          </a:p>
          <a:p>
            <a:pPr algn="just">
              <a:lnSpc>
                <a:spcPct val="107000"/>
              </a:lnSpc>
              <a:spcAft>
                <a:spcPts val="800"/>
              </a:spcAft>
            </a:pPr>
            <a:r>
              <a:rPr lang="es-ES" i="1" dirty="0">
                <a:solidFill>
                  <a:srgbClr val="000000"/>
                </a:solidFill>
                <a:latin typeface="miller-headline"/>
              </a:rPr>
              <a:t>Solicitamos a todos y todas a mantener un lugar limpio en nuestra querida hacienda.</a:t>
            </a:r>
            <a:endParaRPr lang="es-ES" b="0" i="1" dirty="0">
              <a:solidFill>
                <a:srgbClr val="000000"/>
              </a:solidFill>
              <a:effectLst/>
              <a:latin typeface="miller-headline"/>
            </a:endParaRPr>
          </a:p>
        </p:txBody>
      </p:sp>
    </p:spTree>
    <p:extLst>
      <p:ext uri="{BB962C8B-B14F-4D97-AF65-F5344CB8AC3E}">
        <p14:creationId xmlns:p14="http://schemas.microsoft.com/office/powerpoint/2010/main" val="20288585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D5AE02-B6CF-474E-A753-18F267F78736}"/>
              </a:ext>
            </a:extLst>
          </p:cNvPr>
          <p:cNvSpPr>
            <a:spLocks noGrp="1"/>
          </p:cNvSpPr>
          <p:nvPr>
            <p:ph type="title"/>
          </p:nvPr>
        </p:nvSpPr>
        <p:spPr>
          <a:xfrm>
            <a:off x="2960273" y="291548"/>
            <a:ext cx="8911687" cy="755374"/>
          </a:xfrm>
        </p:spPr>
        <p:txBody>
          <a:bodyPr>
            <a:normAutofit/>
          </a:bodyPr>
          <a:lstStyle/>
          <a:p>
            <a:pPr algn="ctr"/>
            <a:r>
              <a:rPr lang="es-CL" sz="3200" b="1" i="1" u="sng" dirty="0">
                <a:solidFill>
                  <a:srgbClr val="000000"/>
                </a:solidFill>
                <a:latin typeface="Arial" panose="020B0604020202020204" pitchFamily="34" charset="0"/>
                <a:ea typeface="Times New Roman" panose="02020603050405020304" pitchFamily="18" charset="0"/>
              </a:rPr>
              <a:t>2</a:t>
            </a:r>
            <a:r>
              <a:rPr lang="es-CL" sz="3200" b="1" i="1" u="sng" dirty="0">
                <a:solidFill>
                  <a:srgbClr val="000000"/>
                </a:solidFill>
                <a:effectLst/>
                <a:latin typeface="Arial" panose="020B0604020202020204" pitchFamily="34" charset="0"/>
                <a:ea typeface="Times New Roman" panose="02020603050405020304" pitchFamily="18" charset="0"/>
              </a:rPr>
              <a:t>) FIESTAS PATRIAS </a:t>
            </a:r>
            <a:endParaRPr lang="en-GB" sz="3200" i="1" u="sng" dirty="0"/>
          </a:p>
        </p:txBody>
      </p:sp>
      <p:sp>
        <p:nvSpPr>
          <p:cNvPr id="3" name="Marcador de contenido 2">
            <a:extLst>
              <a:ext uri="{FF2B5EF4-FFF2-40B4-BE49-F238E27FC236}">
                <a16:creationId xmlns:a16="http://schemas.microsoft.com/office/drawing/2014/main" id="{3E89FEA3-EB36-4896-8D8B-2EF43AD86A26}"/>
              </a:ext>
            </a:extLst>
          </p:cNvPr>
          <p:cNvSpPr>
            <a:spLocks noGrp="1"/>
          </p:cNvSpPr>
          <p:nvPr>
            <p:ph idx="1"/>
          </p:nvPr>
        </p:nvSpPr>
        <p:spPr>
          <a:xfrm>
            <a:off x="1470991" y="1179443"/>
            <a:ext cx="10033621" cy="5049079"/>
          </a:xfrm>
        </p:spPr>
        <p:txBody>
          <a:bodyPr>
            <a:normAutofit/>
          </a:bodyPr>
          <a:lstStyle/>
          <a:p>
            <a:pPr>
              <a:lnSpc>
                <a:spcPct val="107000"/>
              </a:lnSpc>
              <a:spcAft>
                <a:spcPts val="800"/>
              </a:spcAft>
            </a:pPr>
            <a:endParaRPr lang="es-CL"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s-CL"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CL" i="1" dirty="0">
                <a:solidFill>
                  <a:srgbClr val="000000"/>
                </a:solidFill>
                <a:effectLst/>
                <a:latin typeface="Arial" panose="020B0604020202020204" pitchFamily="34" charset="0"/>
                <a:cs typeface="Times New Roman" panose="02020603050405020304" pitchFamily="18" charset="0"/>
              </a:rPr>
              <a:t>Es </a:t>
            </a:r>
            <a:r>
              <a:rPr lang="es-ES" i="1" dirty="0">
                <a:solidFill>
                  <a:srgbClr val="000000"/>
                </a:solidFill>
                <a:effectLst/>
                <a:latin typeface="Roboto"/>
              </a:rPr>
              <a:t>fundamental que para este 18 de septiembre se adopten diversas medidas </a:t>
            </a:r>
            <a:r>
              <a:rPr lang="es-ES" b="0" i="1" dirty="0">
                <a:solidFill>
                  <a:srgbClr val="000000"/>
                </a:solidFill>
                <a:effectLst/>
                <a:latin typeface="Roboto"/>
              </a:rPr>
              <a:t>que tienen como objetivo principal resguardar la salud de las personas y cuidarnos entre todos, por ello hemos decidido postergar el asado a los trabajadores .</a:t>
            </a:r>
          </a:p>
          <a:p>
            <a:pPr>
              <a:lnSpc>
                <a:spcPct val="107000"/>
              </a:lnSpc>
              <a:spcAft>
                <a:spcPts val="800"/>
              </a:spcAft>
            </a:pPr>
            <a:endParaRPr lang="es-ES" sz="1800" i="1" dirty="0">
              <a:solidFill>
                <a:srgbClr val="000000"/>
              </a:solidFill>
              <a:latin typeface="Roboto"/>
              <a:ea typeface="Calibri" panose="020F0502020204030204" pitchFamily="34" charset="0"/>
              <a:cs typeface="Times New Roman" panose="02020603050405020304" pitchFamily="18" charset="0"/>
            </a:endParaRPr>
          </a:p>
          <a:p>
            <a:pPr>
              <a:lnSpc>
                <a:spcPct val="107000"/>
              </a:lnSpc>
              <a:spcAft>
                <a:spcPts val="800"/>
              </a:spcAft>
            </a:pPr>
            <a:r>
              <a:rPr lang="es-ES" sz="1800" b="1" i="1" dirty="0">
                <a:solidFill>
                  <a:srgbClr val="000000"/>
                </a:solidFill>
                <a:latin typeface="Roboto"/>
                <a:ea typeface="Calibri" panose="020F0502020204030204" pitchFamily="34" charset="0"/>
                <a:cs typeface="Times New Roman" panose="02020603050405020304" pitchFamily="18" charset="0"/>
              </a:rPr>
              <a:t>Solicitamos a todos los vecinos y</a:t>
            </a:r>
            <a:r>
              <a:rPr lang="es-ES" b="1" i="1" dirty="0">
                <a:solidFill>
                  <a:srgbClr val="000000"/>
                </a:solidFill>
                <a:latin typeface="Roboto"/>
                <a:ea typeface="Calibri" panose="020F0502020204030204" pitchFamily="34" charset="0"/>
                <a:cs typeface="Times New Roman" panose="02020603050405020304" pitchFamily="18" charset="0"/>
              </a:rPr>
              <a:t> como se ha realizado años anteriores, hacer un aporte voluntario de aguinaldo para todos nuestros trabajadores de la Hacienda El Pangal.  Al momento de realizar la Transferencia Bancaria por este concepto, se ruega indicar “aguinaldo trabajadores 18” Sept., Cualquier duda, favor comunicarse con la Sra. Evelyn, Secretaria de la Hacienda, teléfono :</a:t>
            </a:r>
            <a:r>
              <a:rPr lang="en-GB" sz="1800" b="1" i="1" dirty="0">
                <a:solidFill>
                  <a:srgbClr val="222222"/>
                </a:solidFill>
                <a:latin typeface="Arial" panose="020B0604020202020204" pitchFamily="34" charset="0"/>
                <a:ea typeface="Calibri" panose="020F0502020204030204" pitchFamily="34" charset="0"/>
                <a:cs typeface="Times New Roman" panose="02020603050405020304" pitchFamily="18" charset="0"/>
              </a:rPr>
              <a:t> 32-3522241</a:t>
            </a:r>
            <a:r>
              <a:rPr lang="es-ES" b="1" i="1" dirty="0">
                <a:solidFill>
                  <a:srgbClr val="000000"/>
                </a:solidFill>
                <a:latin typeface="Roboto"/>
                <a:ea typeface="Calibri" panose="020F0502020204030204" pitchFamily="34" charset="0"/>
                <a:cs typeface="Times New Roman" panose="02020603050405020304" pitchFamily="18" charset="0"/>
              </a:rPr>
              <a:t>.</a:t>
            </a:r>
          </a:p>
          <a:p>
            <a:pPr marL="0" indent="0">
              <a:lnSpc>
                <a:spcPct val="107000"/>
              </a:lnSpc>
              <a:spcAft>
                <a:spcPts val="800"/>
              </a:spcAft>
              <a:buNone/>
            </a:pPr>
            <a:endParaRPr lang="es-CL"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978538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9FB4F8-0429-44FF-8EDF-1511A3602E4F}"/>
              </a:ext>
            </a:extLst>
          </p:cNvPr>
          <p:cNvSpPr>
            <a:spLocks noGrp="1"/>
          </p:cNvSpPr>
          <p:nvPr>
            <p:ph type="title"/>
          </p:nvPr>
        </p:nvSpPr>
        <p:spPr>
          <a:xfrm>
            <a:off x="2592925" y="624110"/>
            <a:ext cx="8911687" cy="992655"/>
          </a:xfrm>
        </p:spPr>
        <p:txBody>
          <a:bodyPr>
            <a:normAutofit/>
          </a:bodyPr>
          <a:lstStyle/>
          <a:p>
            <a:pPr algn="ctr"/>
            <a:r>
              <a:rPr lang="es-CL" sz="3000" b="1" i="1" u="sng" dirty="0"/>
              <a:t>PUBLICACIÓN Y VARIOS PÁGINA WEB</a:t>
            </a:r>
            <a:endParaRPr lang="en-GB" sz="3000" b="1" i="1" u="sng" dirty="0"/>
          </a:p>
        </p:txBody>
      </p:sp>
      <p:sp>
        <p:nvSpPr>
          <p:cNvPr id="3" name="Marcador de contenido 2">
            <a:extLst>
              <a:ext uri="{FF2B5EF4-FFF2-40B4-BE49-F238E27FC236}">
                <a16:creationId xmlns:a16="http://schemas.microsoft.com/office/drawing/2014/main" id="{7B448F14-E890-445E-ADE9-35A534E39D94}"/>
              </a:ext>
            </a:extLst>
          </p:cNvPr>
          <p:cNvSpPr>
            <a:spLocks noGrp="1"/>
          </p:cNvSpPr>
          <p:nvPr>
            <p:ph idx="1"/>
          </p:nvPr>
        </p:nvSpPr>
        <p:spPr>
          <a:xfrm>
            <a:off x="1802296" y="1616765"/>
            <a:ext cx="9702316" cy="4294457"/>
          </a:xfrm>
        </p:spPr>
        <p:txBody>
          <a:bodyPr>
            <a:normAutofit/>
          </a:bodyPr>
          <a:lstStyle/>
          <a:p>
            <a:pPr marL="0" indent="0" algn="just">
              <a:buNone/>
            </a:pPr>
            <a:endParaRPr lang="es-CL" sz="1800"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07000"/>
              </a:lnSpc>
              <a:spcAft>
                <a:spcPts val="800"/>
              </a:spcAft>
              <a:buFont typeface="Wingdings" panose="05000000000000000000" pitchFamily="2" charset="2"/>
              <a:buChar char="v"/>
            </a:pPr>
            <a:r>
              <a:rPr lang="es-CL" sz="1800"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Ya se habilitó la página web y se autorizó la migración del hosting, por uno de mayor capacidad. Los invitamos a visitar la página y subir, si desean, fotos al Instagram que está vinculado a la página web. </a:t>
            </a:r>
            <a:r>
              <a:rPr lang="es-CL" i="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p>
          <a:p>
            <a:pPr algn="just">
              <a:lnSpc>
                <a:spcPct val="107000"/>
              </a:lnSpc>
              <a:spcAft>
                <a:spcPts val="800"/>
              </a:spcAft>
              <a:buFont typeface="Wingdings" panose="05000000000000000000" pitchFamily="2" charset="2"/>
              <a:buChar char="v"/>
            </a:pPr>
            <a:r>
              <a:rPr lang="es-CL" b="1" i="1" dirty="0">
                <a:solidFill>
                  <a:srgbClr val="000000"/>
                </a:solidFill>
                <a:effectLst/>
                <a:latin typeface="Arial" panose="020B0604020202020204" pitchFamily="34" charset="0"/>
                <a:cs typeface="Times New Roman" panose="02020603050405020304" pitchFamily="18" charset="0"/>
              </a:rPr>
              <a:t>Teléfono </a:t>
            </a:r>
            <a:r>
              <a:rPr lang="en-GB" b="1" i="1" dirty="0">
                <a:solidFill>
                  <a:srgbClr val="222222"/>
                </a:solidFill>
                <a:effectLst/>
                <a:latin typeface="Arial" panose="020B0604020202020204" pitchFamily="34" charset="0"/>
              </a:rPr>
              <a:t>Portería 32-3433173.</a:t>
            </a:r>
          </a:p>
          <a:p>
            <a:pPr algn="just">
              <a:lnSpc>
                <a:spcPct val="107000"/>
              </a:lnSpc>
              <a:spcAft>
                <a:spcPts val="800"/>
              </a:spcAft>
              <a:buFont typeface="Wingdings" panose="05000000000000000000" pitchFamily="2" charset="2"/>
              <a:buChar char="v"/>
            </a:pPr>
            <a:r>
              <a:rPr lang="en-GB" sz="1800" b="1" i="1" dirty="0">
                <a:solidFill>
                  <a:srgbClr val="222222"/>
                </a:solidFill>
                <a:latin typeface="Arial" panose="020B0604020202020204" pitchFamily="34" charset="0"/>
                <a:ea typeface="Calibri" panose="020F0502020204030204" pitchFamily="34" charset="0"/>
                <a:cs typeface="Times New Roman" panose="02020603050405020304" pitchFamily="18" charset="0"/>
              </a:rPr>
              <a:t>Teléfono secretaria </a:t>
            </a:r>
            <a:r>
              <a:rPr lang="en-GB" sz="1800" b="1" i="1" dirty="0" err="1">
                <a:solidFill>
                  <a:srgbClr val="222222"/>
                </a:solidFill>
                <a:latin typeface="Arial" panose="020B0604020202020204" pitchFamily="34" charset="0"/>
                <a:ea typeface="Calibri" panose="020F0502020204030204" pitchFamily="34" charset="0"/>
                <a:cs typeface="Times New Roman" panose="02020603050405020304" pitchFamily="18" charset="0"/>
              </a:rPr>
              <a:t>Sra.</a:t>
            </a:r>
            <a:r>
              <a:rPr lang="en-GB" sz="1800" b="1" i="1" dirty="0">
                <a:solidFill>
                  <a:srgbClr val="222222"/>
                </a:solidFill>
                <a:latin typeface="Arial" panose="020B0604020202020204" pitchFamily="34" charset="0"/>
                <a:ea typeface="Calibri" panose="020F0502020204030204" pitchFamily="34" charset="0"/>
                <a:cs typeface="Times New Roman" panose="02020603050405020304" pitchFamily="18" charset="0"/>
              </a:rPr>
              <a:t> Evelyn Novoa: 32-3522241.</a:t>
            </a:r>
            <a:endParaRPr lang="en-GB" sz="1800" b="1" i="1"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pic>
        <p:nvPicPr>
          <p:cNvPr id="5" name="Imagen 4" descr="Imagen que contiene dibujo&#10;&#10;Descripción generada automáticamente">
            <a:extLst>
              <a:ext uri="{FF2B5EF4-FFF2-40B4-BE49-F238E27FC236}">
                <a16:creationId xmlns:a16="http://schemas.microsoft.com/office/drawing/2014/main" id="{57E1614C-AE08-4DD6-A067-70481FF1B0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00591" y="2609420"/>
            <a:ext cx="689113" cy="397565"/>
          </a:xfrm>
          <a:prstGeom prst="rect">
            <a:avLst/>
          </a:prstGeom>
        </p:spPr>
      </p:pic>
    </p:spTree>
    <p:extLst>
      <p:ext uri="{BB962C8B-B14F-4D97-AF65-F5344CB8AC3E}">
        <p14:creationId xmlns:p14="http://schemas.microsoft.com/office/powerpoint/2010/main" val="6042405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DA7090B-789B-4EE9-99EF-FCB582A62417}"/>
              </a:ext>
            </a:extLst>
          </p:cNvPr>
          <p:cNvSpPr>
            <a:spLocks noGrp="1"/>
          </p:cNvSpPr>
          <p:nvPr>
            <p:ph type="title"/>
          </p:nvPr>
        </p:nvSpPr>
        <p:spPr>
          <a:xfrm>
            <a:off x="2592925" y="624110"/>
            <a:ext cx="8911687" cy="727612"/>
          </a:xfrm>
        </p:spPr>
        <p:txBody>
          <a:bodyPr>
            <a:normAutofit/>
          </a:bodyPr>
          <a:lstStyle/>
          <a:p>
            <a:pPr algn="ctr"/>
            <a:r>
              <a:rPr lang="es-CL" sz="2800" b="1" i="1" u="sng" dirty="0"/>
              <a:t>REPARACIÓN DE CAMINOS Y LLUVIAS</a:t>
            </a:r>
            <a:endParaRPr lang="en-GB" sz="2800" b="1" i="1" u="sng" dirty="0"/>
          </a:p>
        </p:txBody>
      </p:sp>
      <p:sp>
        <p:nvSpPr>
          <p:cNvPr id="3" name="Marcador de contenido 2">
            <a:extLst>
              <a:ext uri="{FF2B5EF4-FFF2-40B4-BE49-F238E27FC236}">
                <a16:creationId xmlns:a16="http://schemas.microsoft.com/office/drawing/2014/main" id="{7812FDFA-FEF2-46E1-B7CC-EFE30765A42D}"/>
              </a:ext>
            </a:extLst>
          </p:cNvPr>
          <p:cNvSpPr>
            <a:spLocks noGrp="1"/>
          </p:cNvSpPr>
          <p:nvPr>
            <p:ph idx="1"/>
          </p:nvPr>
        </p:nvSpPr>
        <p:spPr>
          <a:xfrm>
            <a:off x="1908313" y="1351722"/>
            <a:ext cx="9596299" cy="5049078"/>
          </a:xfrm>
        </p:spPr>
        <p:txBody>
          <a:bodyPr/>
          <a:lstStyle/>
          <a:p>
            <a:pPr>
              <a:buFont typeface="Wingdings" panose="05000000000000000000" pitchFamily="2" charset="2"/>
              <a:buChar char="v"/>
            </a:pPr>
            <a:endParaRPr lang="es-CL" dirty="0"/>
          </a:p>
          <a:p>
            <a:pPr marL="0" indent="0">
              <a:buNone/>
            </a:pPr>
            <a:endParaRPr lang="es-ES" i="1" dirty="0">
              <a:solidFill>
                <a:srgbClr val="000000"/>
              </a:solidFill>
              <a:latin typeface="Arial" panose="020B0604020202020204" pitchFamily="34" charset="0"/>
            </a:endParaRPr>
          </a:p>
          <a:p>
            <a:pPr algn="just">
              <a:buFont typeface="Wingdings" panose="05000000000000000000" pitchFamily="2" charset="2"/>
              <a:buChar char="v"/>
            </a:pPr>
            <a:r>
              <a:rPr lang="es-ES" sz="2000" i="1" dirty="0">
                <a:solidFill>
                  <a:schemeClr val="tx1"/>
                </a:solidFill>
                <a:effectLst/>
                <a:latin typeface="miller-headline"/>
              </a:rPr>
              <a:t>Agradecemos </a:t>
            </a:r>
            <a:r>
              <a:rPr lang="es-ES" sz="2000" i="1" dirty="0">
                <a:solidFill>
                  <a:schemeClr val="tx1"/>
                </a:solidFill>
                <a:latin typeface="miller-headline"/>
              </a:rPr>
              <a:t>y estamos felices del agua lluvia, caída el mes de agosto, d</a:t>
            </a:r>
            <a:r>
              <a:rPr lang="es-ES" sz="2000" i="1" dirty="0">
                <a:solidFill>
                  <a:schemeClr val="tx1"/>
                </a:solidFill>
                <a:effectLst/>
                <a:latin typeface="miller-headline"/>
              </a:rPr>
              <a:t>espués de dos años en la V Región.  </a:t>
            </a:r>
            <a:r>
              <a:rPr lang="es-ES" sz="2000" i="1" dirty="0">
                <a:solidFill>
                  <a:schemeClr val="tx1"/>
                </a:solidFill>
                <a:latin typeface="miller-headline"/>
              </a:rPr>
              <a:t>Fue una lluvia intensa y nuevamente los caminos se vieron afectados, los que volvimos a reparar con nuestros propios recursos, Tractor y trabajadores para emparejar los caminos. </a:t>
            </a:r>
          </a:p>
          <a:p>
            <a:pPr algn="just">
              <a:buFont typeface="Wingdings" panose="05000000000000000000" pitchFamily="2" charset="2"/>
              <a:buChar char="v"/>
            </a:pPr>
            <a:endParaRPr lang="es-ES" sz="2000" i="1" dirty="0">
              <a:solidFill>
                <a:schemeClr val="tx1"/>
              </a:solidFill>
              <a:latin typeface="miller-headline"/>
            </a:endParaRPr>
          </a:p>
          <a:p>
            <a:pPr algn="just">
              <a:buFont typeface="Wingdings" panose="05000000000000000000" pitchFamily="2" charset="2"/>
              <a:buChar char="v"/>
            </a:pPr>
            <a:r>
              <a:rPr lang="es-ES" sz="2000" i="1" dirty="0">
                <a:solidFill>
                  <a:schemeClr val="tx1"/>
                </a:solidFill>
                <a:latin typeface="miller-headline"/>
              </a:rPr>
              <a:t>Estamos considerando contratar máquina para estabilizar los caminos en el 100% de El Pangal.</a:t>
            </a:r>
          </a:p>
        </p:txBody>
      </p:sp>
    </p:spTree>
    <p:extLst>
      <p:ext uri="{BB962C8B-B14F-4D97-AF65-F5344CB8AC3E}">
        <p14:creationId xmlns:p14="http://schemas.microsoft.com/office/powerpoint/2010/main" val="9826068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A46DED99-8F16-427A-A27E-17096D1FD4A0}"/>
              </a:ext>
            </a:extLst>
          </p:cNvPr>
          <p:cNvSpPr txBox="1"/>
          <p:nvPr/>
        </p:nvSpPr>
        <p:spPr>
          <a:xfrm>
            <a:off x="1746840" y="2580707"/>
            <a:ext cx="9477751" cy="2866362"/>
          </a:xfrm>
          <a:prstGeom prst="rect">
            <a:avLst/>
          </a:prstGeom>
          <a:noFill/>
        </p:spPr>
        <p:txBody>
          <a:bodyPr wrap="square">
            <a:spAutoFit/>
          </a:bodyPr>
          <a:lstStyle/>
          <a:p>
            <a:pPr>
              <a:lnSpc>
                <a:spcPct val="107000"/>
              </a:lnSpc>
              <a:spcAft>
                <a:spcPts val="800"/>
              </a:spcAft>
            </a:pPr>
            <a:endParaRPr lang="es-CL"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07000"/>
              </a:lnSpc>
              <a:spcAft>
                <a:spcPts val="800"/>
              </a:spcAft>
            </a:pPr>
            <a:endParaRPr lang="es-CL" i="1" dirty="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a:p>
            <a:pPr>
              <a:lnSpc>
                <a:spcPct val="107000"/>
              </a:lnSpc>
              <a:spcAft>
                <a:spcPts val="800"/>
              </a:spcAft>
            </a:pPr>
            <a:endParaRPr lang="es-ES" sz="2000" b="0" i="1" dirty="0">
              <a:solidFill>
                <a:srgbClr val="222222"/>
              </a:solidFill>
              <a:effectLst/>
              <a:latin typeface="Calibri" panose="020F0502020204030204" pitchFamily="34" charset="0"/>
              <a:cs typeface="Calibri" panose="020F0502020204030204" pitchFamily="34" charset="0"/>
            </a:endParaRPr>
          </a:p>
          <a:p>
            <a:pPr>
              <a:lnSpc>
                <a:spcPct val="107000"/>
              </a:lnSpc>
              <a:spcAft>
                <a:spcPts val="800"/>
              </a:spcAft>
            </a:pPr>
            <a:r>
              <a:rPr lang="es-ES" sz="2000" b="0" i="1" dirty="0">
                <a:solidFill>
                  <a:srgbClr val="222222"/>
                </a:solidFill>
                <a:effectLst/>
                <a:latin typeface="Calibri" panose="020F0502020204030204" pitchFamily="34" charset="0"/>
                <a:cs typeface="Calibri" panose="020F0502020204030204" pitchFamily="34" charset="0"/>
              </a:rPr>
              <a:t>Nos despedimos con grato aprecio y consideración a cada vecino.</a:t>
            </a:r>
          </a:p>
          <a:p>
            <a:pPr>
              <a:lnSpc>
                <a:spcPct val="107000"/>
              </a:lnSpc>
              <a:spcAft>
                <a:spcPts val="800"/>
              </a:spcAft>
            </a:pPr>
            <a:r>
              <a:rPr lang="es-CL" sz="20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Comité de Administración.</a:t>
            </a:r>
          </a:p>
          <a:p>
            <a:pPr>
              <a:lnSpc>
                <a:spcPct val="107000"/>
              </a:lnSpc>
              <a:spcAft>
                <a:spcPts val="800"/>
              </a:spcAft>
            </a:pPr>
            <a:r>
              <a:rPr lang="es-CL"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s-CL" i="1" u="dbl"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HEINZ HUAIQUIL</a:t>
            </a:r>
            <a:r>
              <a:rPr lang="es-CL"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s-CL" i="1" u="dbl"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JUAN UNDA</a:t>
            </a:r>
            <a:r>
              <a:rPr lang="es-CL"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s-CL" i="1" u="dbl"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JOSE SALDÍAS</a:t>
            </a:r>
            <a:endParaRPr lang="en-GB" i="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CL"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Presidente 	                   Tesorero 		       Secretario</a:t>
            </a:r>
            <a:endParaRPr lang="en-GB" i="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Marcador de contenido 3" descr="Frases de Libros cortas y bonitas 【amor ❤️ juveniles 】">
            <a:extLst>
              <a:ext uri="{FF2B5EF4-FFF2-40B4-BE49-F238E27FC236}">
                <a16:creationId xmlns:a16="http://schemas.microsoft.com/office/drawing/2014/main" id="{A83B2D9A-1D66-4E0A-AFB9-DC2022D2D6FD}"/>
              </a:ext>
            </a:extLst>
          </p:cNvPr>
          <p:cNvPicPr>
            <a:picLocks noGrp="1"/>
          </p:cNvPicPr>
          <p:nvPr>
            <p:ph idx="1"/>
          </p:nvPr>
        </p:nvPicPr>
        <p:blipFill rotWithShape="1">
          <a:blip r:embed="rId2">
            <a:extLst>
              <a:ext uri="{28A0092B-C50C-407E-A947-70E740481C1C}">
                <a14:useLocalDpi xmlns:a14="http://schemas.microsoft.com/office/drawing/2010/main" val="0"/>
              </a:ext>
            </a:extLst>
          </a:blip>
          <a:srcRect b="29200"/>
          <a:stretch/>
        </p:blipFill>
        <p:spPr bwMode="auto">
          <a:xfrm>
            <a:off x="1913206" y="225083"/>
            <a:ext cx="7610207" cy="348878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906571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DA7090B-789B-4EE9-99EF-FCB582A62417}"/>
              </a:ext>
            </a:extLst>
          </p:cNvPr>
          <p:cNvSpPr>
            <a:spLocks noGrp="1"/>
          </p:cNvSpPr>
          <p:nvPr>
            <p:ph type="title"/>
          </p:nvPr>
        </p:nvSpPr>
        <p:spPr>
          <a:xfrm>
            <a:off x="2592925" y="212035"/>
            <a:ext cx="8911687" cy="715617"/>
          </a:xfrm>
        </p:spPr>
        <p:txBody>
          <a:bodyPr>
            <a:normAutofit/>
          </a:bodyPr>
          <a:lstStyle/>
          <a:p>
            <a:pPr algn="ctr"/>
            <a:r>
              <a:rPr lang="es-CL" sz="3200" b="1" i="1" u="sng" dirty="0"/>
              <a:t>COMITÉ DE SEGURIDAD </a:t>
            </a:r>
            <a:endParaRPr lang="en-GB" sz="3200" b="1" i="1" u="sng" dirty="0"/>
          </a:p>
        </p:txBody>
      </p:sp>
      <p:sp>
        <p:nvSpPr>
          <p:cNvPr id="3" name="Marcador de contenido 2">
            <a:extLst>
              <a:ext uri="{FF2B5EF4-FFF2-40B4-BE49-F238E27FC236}">
                <a16:creationId xmlns:a16="http://schemas.microsoft.com/office/drawing/2014/main" id="{7812FDFA-FEF2-46E1-B7CC-EFE30765A42D}"/>
              </a:ext>
            </a:extLst>
          </p:cNvPr>
          <p:cNvSpPr>
            <a:spLocks noGrp="1"/>
          </p:cNvSpPr>
          <p:nvPr>
            <p:ph idx="1"/>
          </p:nvPr>
        </p:nvSpPr>
        <p:spPr>
          <a:xfrm>
            <a:off x="1908313" y="755374"/>
            <a:ext cx="9596299" cy="5645426"/>
          </a:xfrm>
        </p:spPr>
        <p:txBody>
          <a:bodyPr>
            <a:normAutofit lnSpcReduction="10000"/>
          </a:bodyPr>
          <a:lstStyle/>
          <a:p>
            <a:pPr algn="just">
              <a:buFont typeface="Wingdings" panose="05000000000000000000" pitchFamily="2" charset="2"/>
              <a:buChar char="v"/>
            </a:pPr>
            <a:endParaRPr lang="es-CL" sz="1900" dirty="0">
              <a:latin typeface="miller-headline"/>
            </a:endParaRPr>
          </a:p>
          <a:p>
            <a:pPr algn="just">
              <a:lnSpc>
                <a:spcPct val="107000"/>
              </a:lnSpc>
              <a:spcAft>
                <a:spcPts val="800"/>
              </a:spcAft>
            </a:pPr>
            <a:r>
              <a:rPr lang="es-CL" i="1" dirty="0">
                <a:solidFill>
                  <a:srgbClr val="000000"/>
                </a:solidFill>
                <a:effectLst/>
                <a:latin typeface="miller-headline"/>
                <a:ea typeface="Times New Roman" panose="02020603050405020304" pitchFamily="18" charset="0"/>
                <a:cs typeface="Times New Roman" panose="02020603050405020304" pitchFamily="18" charset="0"/>
              </a:rPr>
              <a:t>Nuestra Vecina </a:t>
            </a:r>
            <a:r>
              <a:rPr lang="es-CL" i="1" dirty="0" err="1">
                <a:solidFill>
                  <a:srgbClr val="000000"/>
                </a:solidFill>
                <a:effectLst/>
                <a:latin typeface="miller-headline"/>
                <a:ea typeface="Times New Roman" panose="02020603050405020304" pitchFamily="18" charset="0"/>
                <a:cs typeface="Times New Roman" panose="02020603050405020304" pitchFamily="18" charset="0"/>
              </a:rPr>
              <a:t>Sra</a:t>
            </a:r>
            <a:r>
              <a:rPr lang="es-CL" i="1" dirty="0">
                <a:solidFill>
                  <a:srgbClr val="000000"/>
                </a:solidFill>
                <a:effectLst/>
                <a:latin typeface="miller-headline"/>
                <a:ea typeface="Times New Roman" panose="02020603050405020304" pitchFamily="18" charset="0"/>
                <a:cs typeface="Times New Roman" panose="02020603050405020304" pitchFamily="18" charset="0"/>
              </a:rPr>
              <a:t> Marisol Paiva, encargada del Comité de Seguridad, está viendo varias medidas que podemos implementar.  Al respecto, toda la seguridad pasa por cada uno de nosotros.</a:t>
            </a:r>
            <a:endParaRPr lang="en-GB" i="1" dirty="0">
              <a:solidFill>
                <a:srgbClr val="000000"/>
              </a:solidFill>
              <a:effectLst/>
              <a:latin typeface="miller-headline"/>
              <a:ea typeface="Calibri" panose="020F0502020204030204" pitchFamily="34" charset="0"/>
              <a:cs typeface="Times New Roman" panose="02020603050405020304" pitchFamily="18" charset="0"/>
            </a:endParaRPr>
          </a:p>
          <a:p>
            <a:pPr algn="just">
              <a:lnSpc>
                <a:spcPct val="107000"/>
              </a:lnSpc>
              <a:spcAft>
                <a:spcPts val="800"/>
              </a:spcAft>
            </a:pPr>
            <a:r>
              <a:rPr lang="es-CL" i="1" dirty="0">
                <a:solidFill>
                  <a:srgbClr val="000000"/>
                </a:solidFill>
                <a:effectLst/>
                <a:latin typeface="miller-headline"/>
                <a:ea typeface="Times New Roman" panose="02020603050405020304" pitchFamily="18" charset="0"/>
                <a:cs typeface="Times New Roman" panose="02020603050405020304" pitchFamily="18" charset="0"/>
              </a:rPr>
              <a:t>Informó que con fecha 01 de agosto del año en curso, no se pudieron seguir las rondas y se consultó a </a:t>
            </a:r>
            <a:r>
              <a:rPr lang="es-CL" i="1" dirty="0">
                <a:solidFill>
                  <a:srgbClr val="000000"/>
                </a:solidFill>
                <a:latin typeface="miller-headline"/>
                <a:ea typeface="Times New Roman" panose="02020603050405020304" pitchFamily="18" charset="0"/>
                <a:cs typeface="Times New Roman" panose="02020603050405020304" pitchFamily="18" charset="0"/>
              </a:rPr>
              <a:t>los </a:t>
            </a:r>
            <a:r>
              <a:rPr lang="es-CL" i="1" dirty="0">
                <a:solidFill>
                  <a:srgbClr val="000000"/>
                </a:solidFill>
                <a:effectLst/>
                <a:latin typeface="miller-headline"/>
                <a:ea typeface="Times New Roman" panose="02020603050405020304" pitchFamily="18" charset="0"/>
                <a:cs typeface="Times New Roman" panose="02020603050405020304" pitchFamily="18" charset="0"/>
              </a:rPr>
              <a:t>vecinos para continuar con dichas rondas, pero nadie respondió, por lo que se comunica que llevamos un mes sin un equipo de vecinos que estén realizando rondas. </a:t>
            </a:r>
            <a:endParaRPr lang="en-GB" i="1" dirty="0">
              <a:solidFill>
                <a:srgbClr val="000000"/>
              </a:solidFill>
              <a:effectLst/>
              <a:latin typeface="miller-headline"/>
              <a:ea typeface="Calibri" panose="020F0502020204030204" pitchFamily="34" charset="0"/>
              <a:cs typeface="Times New Roman" panose="02020603050405020304" pitchFamily="18" charset="0"/>
            </a:endParaRPr>
          </a:p>
          <a:p>
            <a:pPr algn="just">
              <a:lnSpc>
                <a:spcPct val="107000"/>
              </a:lnSpc>
              <a:spcAft>
                <a:spcPts val="800"/>
              </a:spcAft>
            </a:pPr>
            <a:r>
              <a:rPr lang="es-CL" i="1" dirty="0">
                <a:solidFill>
                  <a:srgbClr val="000000"/>
                </a:solidFill>
                <a:effectLst/>
                <a:latin typeface="miller-headline"/>
                <a:ea typeface="Times New Roman" panose="02020603050405020304" pitchFamily="18" charset="0"/>
                <a:cs typeface="Times New Roman" panose="02020603050405020304" pitchFamily="18" charset="0"/>
              </a:rPr>
              <a:t> Hace unas semanas un vecino compartió y le hizo llegar algunos contactos con otras haciendas para tener conocimiento y la forma en que abordan la seguridad de dichas comunidades entre ellas; Hacienda Los Maitenes, Puro Caballo, Condominio Viñedos de Casablanca, etc.</a:t>
            </a:r>
            <a:endParaRPr lang="en-GB" i="1" dirty="0">
              <a:solidFill>
                <a:srgbClr val="000000"/>
              </a:solidFill>
              <a:effectLst/>
              <a:latin typeface="miller-headline"/>
              <a:ea typeface="Calibri" panose="020F0502020204030204" pitchFamily="34" charset="0"/>
              <a:cs typeface="Times New Roman" panose="02020603050405020304" pitchFamily="18" charset="0"/>
            </a:endParaRPr>
          </a:p>
          <a:p>
            <a:pPr algn="just">
              <a:lnSpc>
                <a:spcPct val="107000"/>
              </a:lnSpc>
              <a:spcAft>
                <a:spcPts val="800"/>
              </a:spcAft>
            </a:pPr>
            <a:r>
              <a:rPr lang="es-CL" i="1" dirty="0">
                <a:solidFill>
                  <a:srgbClr val="000000"/>
                </a:solidFill>
                <a:effectLst/>
                <a:latin typeface="miller-headline"/>
                <a:ea typeface="Times New Roman" panose="02020603050405020304" pitchFamily="18" charset="0"/>
                <a:cs typeface="Times New Roman" panose="02020603050405020304" pitchFamily="18" charset="0"/>
              </a:rPr>
              <a:t>En principio una de las cosas comunes que se mencionan es que la iluminación y las alarmas son elementos que ayudan a bajar la cantidad de robos.</a:t>
            </a:r>
          </a:p>
          <a:p>
            <a:pPr algn="just">
              <a:lnSpc>
                <a:spcPct val="107000"/>
              </a:lnSpc>
              <a:spcAft>
                <a:spcPts val="800"/>
              </a:spcAft>
            </a:pPr>
            <a:r>
              <a:rPr lang="en-GB" i="1" dirty="0">
                <a:solidFill>
                  <a:srgbClr val="000000"/>
                </a:solidFill>
                <a:effectLst/>
                <a:latin typeface="Arial" panose="020B0604020202020204" pitchFamily="34" charset="0"/>
                <a:ea typeface="Calibri" panose="020F0502020204030204" pitchFamily="34" charset="0"/>
                <a:cs typeface="Arial" panose="020B0604020202020204" pitchFamily="34" charset="0"/>
              </a:rPr>
              <a:t>En muchas casas de dichos condominios</a:t>
            </a:r>
            <a:r>
              <a:rPr lang="en-GB" i="1" dirty="0">
                <a:solidFill>
                  <a:srgbClr val="000000"/>
                </a:solidFill>
                <a:latin typeface="Arial" panose="020B0604020202020204" pitchFamily="34" charset="0"/>
                <a:ea typeface="Calibri" panose="020F0502020204030204" pitchFamily="34" charset="0"/>
                <a:cs typeface="Arial" panose="020B0604020202020204" pitchFamily="34" charset="0"/>
              </a:rPr>
              <a:t> la seguridad pasa por cada propietario, instalando cámaras e iluminación </a:t>
            </a:r>
          </a:p>
          <a:p>
            <a:pPr algn="just">
              <a:lnSpc>
                <a:spcPct val="107000"/>
              </a:lnSpc>
              <a:spcAft>
                <a:spcPts val="800"/>
              </a:spcAft>
            </a:pPr>
            <a:r>
              <a:rPr lang="en-GB" i="1" dirty="0">
                <a:solidFill>
                  <a:srgbClr val="000000"/>
                </a:solidFill>
                <a:effectLst/>
                <a:latin typeface="Arial" panose="020B0604020202020204" pitchFamily="34" charset="0"/>
                <a:ea typeface="Calibri" panose="020F0502020204030204" pitchFamily="34" charset="0"/>
                <a:cs typeface="Arial" panose="020B0604020202020204" pitchFamily="34" charset="0"/>
              </a:rPr>
              <a:t>Se hará llegar vía mail, carta enviada a nuestro Comité por Marisol, encargada del Comité de Seguridad. </a:t>
            </a:r>
          </a:p>
          <a:p>
            <a:pPr marL="0" indent="0">
              <a:buNone/>
            </a:pPr>
            <a:endParaRPr lang="es-ES" i="1" dirty="0">
              <a:solidFill>
                <a:srgbClr val="000000"/>
              </a:solidFill>
              <a:latin typeface="Arial" panose="020B0604020202020204" pitchFamily="34" charset="0"/>
            </a:endParaRPr>
          </a:p>
        </p:txBody>
      </p:sp>
    </p:spTree>
    <p:extLst>
      <p:ext uri="{BB962C8B-B14F-4D97-AF65-F5344CB8AC3E}">
        <p14:creationId xmlns:p14="http://schemas.microsoft.com/office/powerpoint/2010/main" val="16763524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A10E67-FAF7-4A92-8FE6-3ACD99BF88FE}"/>
              </a:ext>
            </a:extLst>
          </p:cNvPr>
          <p:cNvSpPr>
            <a:spLocks noGrp="1"/>
          </p:cNvSpPr>
          <p:nvPr>
            <p:ph type="title"/>
          </p:nvPr>
        </p:nvSpPr>
        <p:spPr>
          <a:xfrm>
            <a:off x="2592925" y="624110"/>
            <a:ext cx="8911687" cy="780620"/>
          </a:xfrm>
        </p:spPr>
        <p:txBody>
          <a:bodyPr>
            <a:normAutofit/>
          </a:bodyPr>
          <a:lstStyle/>
          <a:p>
            <a:r>
              <a:rPr lang="es-CL" sz="2800" b="1" i="1" u="sng" dirty="0"/>
              <a:t>AVANCES TRABAJOS HACIENDA EL PANGAL</a:t>
            </a:r>
            <a:endParaRPr lang="en-GB" sz="2800" b="1" i="1" u="sng" dirty="0"/>
          </a:p>
        </p:txBody>
      </p:sp>
      <p:sp>
        <p:nvSpPr>
          <p:cNvPr id="3" name="Marcador de contenido 2">
            <a:extLst>
              <a:ext uri="{FF2B5EF4-FFF2-40B4-BE49-F238E27FC236}">
                <a16:creationId xmlns:a16="http://schemas.microsoft.com/office/drawing/2014/main" id="{877E079A-8E90-4437-AE02-606F99E9556F}"/>
              </a:ext>
            </a:extLst>
          </p:cNvPr>
          <p:cNvSpPr>
            <a:spLocks noGrp="1"/>
          </p:cNvSpPr>
          <p:nvPr>
            <p:ph idx="1"/>
          </p:nvPr>
        </p:nvSpPr>
        <p:spPr>
          <a:xfrm>
            <a:off x="1524001" y="1232452"/>
            <a:ext cx="107183096" cy="10339575"/>
          </a:xfrm>
        </p:spPr>
        <p:txBody>
          <a:bodyPr>
            <a:normAutofit/>
          </a:bodyPr>
          <a:lstStyle/>
          <a:p>
            <a:pPr lvl="8" algn="just">
              <a:lnSpc>
                <a:spcPct val="107000"/>
              </a:lnSpc>
              <a:spcAft>
                <a:spcPts val="800"/>
              </a:spcAft>
            </a:pPr>
            <a:endParaRPr lang="es-CL" dirty="0">
              <a:solidFill>
                <a:srgbClr val="222222"/>
              </a:solidFill>
              <a:effectLst/>
              <a:latin typeface="Arial" panose="020B0604020202020204" pitchFamily="34" charset="0"/>
              <a:ea typeface="Calibri" panose="020F0502020204030204" pitchFamily="34" charset="0"/>
              <a:cs typeface="Times New Roman" panose="02020603050405020304" pitchFamily="18" charset="0"/>
            </a:endParaRPr>
          </a:p>
          <a:p>
            <a:r>
              <a:rPr lang="en-GB" b="1" i="1" dirty="0">
                <a:solidFill>
                  <a:schemeClr val="tx1"/>
                </a:solidFill>
                <a:latin typeface="Arial" panose="020B0604020202020204" pitchFamily="34" charset="0"/>
                <a:cs typeface="Arial" panose="020B0604020202020204" pitchFamily="34" charset="0"/>
              </a:rPr>
              <a:t>ADJUNTAMOS FOTOS DE LOS AVANCES DE PORTERÍA, FALTANDO LA TORRE 3 .</a:t>
            </a:r>
          </a:p>
          <a:p>
            <a:endParaRPr lang="en-GB" b="1" i="1" dirty="0">
              <a:solidFill>
                <a:schemeClr val="tx1"/>
              </a:solidFill>
              <a:latin typeface="Arial" panose="020B0604020202020204" pitchFamily="34" charset="0"/>
              <a:cs typeface="Arial" panose="020B0604020202020204" pitchFamily="34" charset="0"/>
            </a:endParaRPr>
          </a:p>
          <a:p>
            <a:endParaRPr lang="en-GB" b="1" i="1" dirty="0">
              <a:solidFill>
                <a:schemeClr val="tx1"/>
              </a:solidFill>
              <a:latin typeface="Arial" panose="020B0604020202020204" pitchFamily="34" charset="0"/>
              <a:cs typeface="Arial" panose="020B0604020202020204" pitchFamily="34" charset="0"/>
            </a:endParaRPr>
          </a:p>
          <a:p>
            <a:endParaRPr lang="en-GB" b="1" i="1" dirty="0">
              <a:solidFill>
                <a:schemeClr val="tx1"/>
              </a:solidFill>
              <a:latin typeface="Arial" panose="020B0604020202020204" pitchFamily="34" charset="0"/>
              <a:cs typeface="Arial" panose="020B0604020202020204" pitchFamily="34" charset="0"/>
            </a:endParaRPr>
          </a:p>
          <a:p>
            <a:endParaRPr lang="en-GB" b="1" i="1" dirty="0">
              <a:solidFill>
                <a:schemeClr val="tx1"/>
              </a:solidFill>
              <a:latin typeface="Arial" panose="020B0604020202020204" pitchFamily="34" charset="0"/>
              <a:cs typeface="Arial" panose="020B0604020202020204" pitchFamily="34" charset="0"/>
            </a:endParaRPr>
          </a:p>
          <a:p>
            <a:endParaRPr lang="en-GB" b="1" i="1" dirty="0">
              <a:solidFill>
                <a:schemeClr val="tx1"/>
              </a:solidFill>
              <a:latin typeface="Arial" panose="020B0604020202020204" pitchFamily="34" charset="0"/>
              <a:cs typeface="Arial" panose="020B0604020202020204" pitchFamily="34" charset="0"/>
            </a:endParaRPr>
          </a:p>
          <a:p>
            <a:pPr marL="0" indent="0">
              <a:buNone/>
            </a:pPr>
            <a:endParaRPr lang="en-GB" b="1" i="1" dirty="0">
              <a:solidFill>
                <a:schemeClr val="tx1"/>
              </a:solidFill>
              <a:latin typeface="Arial" panose="020B0604020202020204" pitchFamily="34" charset="0"/>
              <a:cs typeface="Arial" panose="020B0604020202020204" pitchFamily="34" charset="0"/>
            </a:endParaRPr>
          </a:p>
        </p:txBody>
      </p:sp>
      <p:sp>
        <p:nvSpPr>
          <p:cNvPr id="4" name="AutoShape 2">
            <a:extLst>
              <a:ext uri="{FF2B5EF4-FFF2-40B4-BE49-F238E27FC236}">
                <a16:creationId xmlns:a16="http://schemas.microsoft.com/office/drawing/2014/main" id="{E62F694C-37E1-4775-B217-FB6870EAE40C}"/>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4">
            <a:extLst>
              <a:ext uri="{FF2B5EF4-FFF2-40B4-BE49-F238E27FC236}">
                <a16:creationId xmlns:a16="http://schemas.microsoft.com/office/drawing/2014/main" id="{C6CB2271-C132-4816-BC9B-7A455695F795}"/>
              </a:ext>
            </a:extLst>
          </p:cNvPr>
          <p:cNvSpPr>
            <a:spLocks noChangeAspect="1" noChangeArrowheads="1"/>
          </p:cNvSpPr>
          <p:nvPr/>
        </p:nvSpPr>
        <p:spPr bwMode="auto">
          <a:xfrm>
            <a:off x="6095999" y="3428999"/>
            <a:ext cx="3273287" cy="327328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7" name="Imagen 6" descr="Imagen que contiene exterior, edificio, casa, nieve&#10;&#10;Descripción generada automáticamente">
            <a:extLst>
              <a:ext uri="{FF2B5EF4-FFF2-40B4-BE49-F238E27FC236}">
                <a16:creationId xmlns:a16="http://schemas.microsoft.com/office/drawing/2014/main" id="{B4A5BB0B-4B72-45C4-AD1F-07247CDAFA9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1" y="2298691"/>
            <a:ext cx="8857956" cy="4102109"/>
          </a:xfrm>
          <a:prstGeom prst="rect">
            <a:avLst/>
          </a:prstGeom>
        </p:spPr>
      </p:pic>
    </p:spTree>
    <p:extLst>
      <p:ext uri="{BB962C8B-B14F-4D97-AF65-F5344CB8AC3E}">
        <p14:creationId xmlns:p14="http://schemas.microsoft.com/office/powerpoint/2010/main" val="25689731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a:extLst>
              <a:ext uri="{FF2B5EF4-FFF2-40B4-BE49-F238E27FC236}">
                <a16:creationId xmlns:a16="http://schemas.microsoft.com/office/drawing/2014/main" id="{CA6AF2EB-6C5A-471A-8CB8-891C3AD23199}"/>
              </a:ext>
            </a:extLst>
          </p:cNvPr>
          <p:cNvSpPr>
            <a:spLocks noChangeAspect="1" noChangeArrowheads="1"/>
          </p:cNvSpPr>
          <p:nvPr/>
        </p:nvSpPr>
        <p:spPr bwMode="auto">
          <a:xfrm>
            <a:off x="1736035" y="-930965"/>
            <a:ext cx="9554817" cy="731519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AutoShape 4">
            <a:extLst>
              <a:ext uri="{FF2B5EF4-FFF2-40B4-BE49-F238E27FC236}">
                <a16:creationId xmlns:a16="http://schemas.microsoft.com/office/drawing/2014/main" id="{6E35C6F5-72EF-4166-8B48-55FE810B515E}"/>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7" name="Imagen 6" descr="Imagen que contiene edificio, exterior, casa, pasto&#10;&#10;Descripción generada automáticamente">
            <a:extLst>
              <a:ext uri="{FF2B5EF4-FFF2-40B4-BE49-F238E27FC236}">
                <a16:creationId xmlns:a16="http://schemas.microsoft.com/office/drawing/2014/main" id="{98FCE0B9-3C0D-44C0-9F35-2E8157517C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6050" y="1824037"/>
            <a:ext cx="6819900" cy="3209925"/>
          </a:xfrm>
          <a:prstGeom prst="rect">
            <a:avLst/>
          </a:prstGeom>
        </p:spPr>
      </p:pic>
      <p:pic>
        <p:nvPicPr>
          <p:cNvPr id="9" name="Imagen 8" descr="Imagen que contiene edificio, exterior, casa, pasto&#10;&#10;Descripción generada automáticamente">
            <a:extLst>
              <a:ext uri="{FF2B5EF4-FFF2-40B4-BE49-F238E27FC236}">
                <a16:creationId xmlns:a16="http://schemas.microsoft.com/office/drawing/2014/main" id="{F5BA1EBD-5951-4BD5-9F88-C99535F90A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6035" y="900333"/>
            <a:ext cx="8941343" cy="5289452"/>
          </a:xfrm>
          <a:prstGeom prst="rect">
            <a:avLst/>
          </a:prstGeom>
        </p:spPr>
      </p:pic>
    </p:spTree>
    <p:extLst>
      <p:ext uri="{BB962C8B-B14F-4D97-AF65-F5344CB8AC3E}">
        <p14:creationId xmlns:p14="http://schemas.microsoft.com/office/powerpoint/2010/main" val="26592983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53EB754-1176-4EB3-B8B5-14C5F6388B93}"/>
              </a:ext>
            </a:extLst>
          </p:cNvPr>
          <p:cNvSpPr>
            <a:spLocks noGrp="1"/>
          </p:cNvSpPr>
          <p:nvPr>
            <p:ph type="title"/>
          </p:nvPr>
        </p:nvSpPr>
        <p:spPr>
          <a:xfrm>
            <a:off x="1912171" y="566950"/>
            <a:ext cx="9285916" cy="745016"/>
          </a:xfrm>
        </p:spPr>
        <p:txBody>
          <a:bodyPr>
            <a:normAutofit fontScale="90000"/>
          </a:bodyPr>
          <a:lstStyle/>
          <a:p>
            <a:pPr algn="ctr"/>
            <a:r>
              <a:rPr lang="es-CL" sz="3200" dirty="0">
                <a:solidFill>
                  <a:srgbClr val="00B050"/>
                </a:solidFill>
                <a:effectLst/>
                <a:latin typeface="Arial" panose="020B0604020202020204" pitchFamily="34" charset="0"/>
                <a:ea typeface="Calibri" panose="020F0502020204030204" pitchFamily="34" charset="0"/>
              </a:rPr>
              <a:t>				</a:t>
            </a:r>
            <a:r>
              <a:rPr lang="es-CL" sz="2200" b="1" i="1" u="sng" dirty="0">
                <a:solidFill>
                  <a:srgbClr val="222222"/>
                </a:solidFill>
                <a:effectLst/>
                <a:latin typeface="Helvetica" panose="020B0604020202020204" pitchFamily="34" charset="0"/>
              </a:rPr>
              <a:t>RECICLAJE Y LA IMPORTANCIA DE APLASTAR  BOTELLAS</a:t>
            </a:r>
            <a:br>
              <a:rPr lang="es-CL" sz="2400" b="1" i="1" dirty="0">
                <a:solidFill>
                  <a:srgbClr val="222222"/>
                </a:solidFill>
                <a:effectLst/>
                <a:latin typeface="Helvetica" panose="020B0604020202020204" pitchFamily="34" charset="0"/>
              </a:rPr>
            </a:br>
            <a:br>
              <a:rPr lang="es-CL" sz="2400" b="1" i="1" dirty="0">
                <a:solidFill>
                  <a:srgbClr val="222222"/>
                </a:solidFill>
                <a:effectLst/>
                <a:latin typeface="Helvetica" panose="020B0604020202020204" pitchFamily="34" charset="0"/>
              </a:rPr>
            </a:br>
            <a:r>
              <a:rPr lang="es-CL" sz="3200" dirty="0">
                <a:solidFill>
                  <a:srgbClr val="00B050"/>
                </a:solidFill>
                <a:effectLst/>
                <a:latin typeface="Arial" panose="020B0604020202020204" pitchFamily="34" charset="0"/>
                <a:ea typeface="Calibri" panose="020F0502020204030204" pitchFamily="34" charset="0"/>
              </a:rPr>
              <a:t>			      </a:t>
            </a:r>
            <a:endParaRPr lang="en-GB" sz="3200" dirty="0"/>
          </a:p>
        </p:txBody>
      </p:sp>
      <p:sp>
        <p:nvSpPr>
          <p:cNvPr id="10" name="Marcador de contenido 9">
            <a:extLst>
              <a:ext uri="{FF2B5EF4-FFF2-40B4-BE49-F238E27FC236}">
                <a16:creationId xmlns:a16="http://schemas.microsoft.com/office/drawing/2014/main" id="{0607919E-EB37-4CDD-A555-EEC8CABE097D}"/>
              </a:ext>
            </a:extLst>
          </p:cNvPr>
          <p:cNvSpPr>
            <a:spLocks noGrp="1"/>
          </p:cNvSpPr>
          <p:nvPr>
            <p:ph idx="1"/>
          </p:nvPr>
        </p:nvSpPr>
        <p:spPr>
          <a:xfrm>
            <a:off x="1524000" y="1311966"/>
            <a:ext cx="10020369" cy="5287617"/>
          </a:xfrm>
        </p:spPr>
        <p:txBody>
          <a:bodyPr>
            <a:normAutofit/>
          </a:bodyPr>
          <a:lstStyle/>
          <a:p>
            <a:pPr algn="l"/>
            <a:endParaRPr lang="es-ES" i="1" dirty="0">
              <a:solidFill>
                <a:srgbClr val="222222"/>
              </a:solidFill>
              <a:latin typeface="arial" panose="020B0604020202020204" pitchFamily="34" charset="0"/>
            </a:endParaRPr>
          </a:p>
          <a:p>
            <a:r>
              <a:rPr lang="es-ES" i="1" dirty="0">
                <a:solidFill>
                  <a:srgbClr val="000000"/>
                </a:solidFill>
                <a:latin typeface="miller-headline"/>
              </a:rPr>
              <a:t>Insistimos y seguiremos haciendo campaña para </a:t>
            </a:r>
            <a:r>
              <a:rPr lang="es-ES" i="1" dirty="0">
                <a:solidFill>
                  <a:srgbClr val="000000"/>
                </a:solidFill>
                <a:effectLst/>
                <a:latin typeface="miller-headline"/>
              </a:rPr>
              <a:t>Reciclar, reutilizar y reducir basura: claves para cuidar el medio ambiente, lo debemos hacer Ahora!!!!</a:t>
            </a:r>
            <a:endParaRPr lang="es-ES" i="1" dirty="0">
              <a:solidFill>
                <a:srgbClr val="000000"/>
              </a:solidFill>
              <a:latin typeface="miller-headline"/>
            </a:endParaRPr>
          </a:p>
          <a:p>
            <a:pPr algn="l"/>
            <a:r>
              <a:rPr lang="es-ES" i="1" dirty="0">
                <a:solidFill>
                  <a:srgbClr val="000000"/>
                </a:solidFill>
                <a:latin typeface="miller-headline"/>
              </a:rPr>
              <a:t>B</a:t>
            </a:r>
            <a:r>
              <a:rPr lang="es-ES" b="0" i="1" dirty="0">
                <a:solidFill>
                  <a:srgbClr val="000000"/>
                </a:solidFill>
                <a:effectLst/>
                <a:latin typeface="miller-headline"/>
              </a:rPr>
              <a:t>eneficios económicos del reciclaje</a:t>
            </a:r>
          </a:p>
          <a:p>
            <a:pPr algn="l"/>
            <a:r>
              <a:rPr lang="es-ES" b="1" i="1" u="sng" dirty="0">
                <a:solidFill>
                  <a:srgbClr val="000000"/>
                </a:solidFill>
                <a:effectLst/>
                <a:latin typeface="miller-headline"/>
              </a:rPr>
              <a:t>Listado de beneficios de reciclar</a:t>
            </a:r>
          </a:p>
          <a:p>
            <a:pPr algn="l">
              <a:buFont typeface="Arial" panose="020B0604020202020204" pitchFamily="34" charset="0"/>
              <a:buChar char="•"/>
            </a:pPr>
            <a:r>
              <a:rPr lang="es-ES" b="0" i="1" dirty="0">
                <a:solidFill>
                  <a:srgbClr val="000000"/>
                </a:solidFill>
                <a:effectLst/>
                <a:latin typeface="miller-headline"/>
              </a:rPr>
              <a:t>Permite ahorrar energía de forma significativa.</a:t>
            </a:r>
          </a:p>
          <a:p>
            <a:pPr algn="l">
              <a:buFont typeface="Arial" panose="020B0604020202020204" pitchFamily="34" charset="0"/>
              <a:buChar char="•"/>
            </a:pPr>
            <a:r>
              <a:rPr lang="es-ES" b="1" i="1" dirty="0">
                <a:solidFill>
                  <a:srgbClr val="000000"/>
                </a:solidFill>
                <a:effectLst/>
                <a:latin typeface="miller-headline"/>
              </a:rPr>
              <a:t>Reciclar</a:t>
            </a:r>
            <a:r>
              <a:rPr lang="es-ES" b="0" i="1" dirty="0">
                <a:solidFill>
                  <a:srgbClr val="000000"/>
                </a:solidFill>
                <a:effectLst/>
                <a:latin typeface="miller-headline"/>
              </a:rPr>
              <a:t> ayuda a evitar la explotación de los recursos naturales.</a:t>
            </a:r>
          </a:p>
          <a:p>
            <a:pPr algn="l">
              <a:buFont typeface="Arial" panose="020B0604020202020204" pitchFamily="34" charset="0"/>
              <a:buChar char="•"/>
            </a:pPr>
            <a:r>
              <a:rPr lang="es-ES" b="0" i="1" dirty="0">
                <a:solidFill>
                  <a:srgbClr val="000000"/>
                </a:solidFill>
                <a:effectLst/>
                <a:latin typeface="miller-headline"/>
              </a:rPr>
              <a:t>Se evitan los métodos de extracción de recursos naturales, que son invasivos y contaminantes.</a:t>
            </a:r>
          </a:p>
          <a:p>
            <a:pPr algn="l">
              <a:buFont typeface="Arial" panose="020B0604020202020204" pitchFamily="34" charset="0"/>
              <a:buChar char="•"/>
            </a:pPr>
            <a:r>
              <a:rPr lang="es-ES" b="0" i="1" dirty="0">
                <a:solidFill>
                  <a:srgbClr val="000000"/>
                </a:solidFill>
                <a:effectLst/>
                <a:latin typeface="miller-headline"/>
              </a:rPr>
              <a:t>Se reduce la contaminación, proporcionando una atmósfera más limpia</a:t>
            </a:r>
            <a:r>
              <a:rPr lang="es-ES" b="0" i="1" dirty="0">
                <a:solidFill>
                  <a:srgbClr val="000000"/>
                </a:solidFill>
                <a:effectLst/>
                <a:latin typeface="arial" panose="020B0604020202020204" pitchFamily="34" charset="0"/>
              </a:rPr>
              <a:t>.</a:t>
            </a:r>
          </a:p>
          <a:p>
            <a:pPr>
              <a:buFont typeface="Wingdings" panose="05000000000000000000" pitchFamily="2" charset="2"/>
              <a:buChar char="v"/>
            </a:pPr>
            <a:endParaRPr lang="es-ES" dirty="0">
              <a:solidFill>
                <a:srgbClr val="222222"/>
              </a:solidFill>
              <a:latin typeface="Helvetica" panose="020B0604020202020204" pitchFamily="34" charset="0"/>
            </a:endParaRPr>
          </a:p>
          <a:p>
            <a:pPr marL="0" indent="0">
              <a:buNone/>
            </a:pPr>
            <a:endParaRPr lang="en-GB" dirty="0"/>
          </a:p>
        </p:txBody>
      </p:sp>
      <p:pic>
        <p:nvPicPr>
          <p:cNvPr id="12" name="Imagen 11" descr="Imagen que contiene dibujo, plato&#10;&#10;Descripción generada automáticamente">
            <a:extLst>
              <a:ext uri="{FF2B5EF4-FFF2-40B4-BE49-F238E27FC236}">
                <a16:creationId xmlns:a16="http://schemas.microsoft.com/office/drawing/2014/main" id="{092CA2EA-FCD9-4BF9-A3A5-B95B94A8E2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47108" y="5177867"/>
            <a:ext cx="4267200" cy="954157"/>
          </a:xfrm>
          <a:prstGeom prst="rect">
            <a:avLst/>
          </a:prstGeom>
        </p:spPr>
      </p:pic>
    </p:spTree>
    <p:extLst>
      <p:ext uri="{BB962C8B-B14F-4D97-AF65-F5344CB8AC3E}">
        <p14:creationId xmlns:p14="http://schemas.microsoft.com/office/powerpoint/2010/main" val="40451140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9AE7BDF-21B2-4BDC-9FB9-4968F5BACB3A}"/>
              </a:ext>
            </a:extLst>
          </p:cNvPr>
          <p:cNvSpPr>
            <a:spLocks noGrp="1"/>
          </p:cNvSpPr>
          <p:nvPr>
            <p:ph idx="1"/>
          </p:nvPr>
        </p:nvSpPr>
        <p:spPr>
          <a:xfrm>
            <a:off x="1378634" y="154745"/>
            <a:ext cx="10125978" cy="6703255"/>
          </a:xfrm>
        </p:spPr>
        <p:txBody>
          <a:bodyPr/>
          <a:lstStyle/>
          <a:p>
            <a:endParaRPr lang="es-CL" dirty="0"/>
          </a:p>
          <a:p>
            <a:pPr algn="just"/>
            <a:r>
              <a:rPr lang="en-GB" i="1" dirty="0">
                <a:solidFill>
                  <a:srgbClr val="000000"/>
                </a:solidFill>
                <a:latin typeface="miller-headline"/>
              </a:rPr>
              <a:t>Vecinos, les hacemos llegar algunas fotos del mal uso que se está hacienda de los container de basura, es inacceptable que tiren Ramas, Plásticos, Fierros, en los basureros destinados a productos que son orgánicos</a:t>
            </a:r>
            <a:r>
              <a:rPr lang="en-GB" b="1" i="1" u="sng" dirty="0">
                <a:solidFill>
                  <a:srgbClr val="000000"/>
                </a:solidFill>
                <a:effectLst>
                  <a:outerShdw blurRad="38100" dist="38100" dir="2700000" algn="tl">
                    <a:srgbClr val="000000">
                      <a:alpha val="43137"/>
                    </a:srgbClr>
                  </a:outerShdw>
                </a:effectLst>
                <a:latin typeface="miller-headline"/>
              </a:rPr>
              <a:t>.    LA BASURA PASA LOS DIAS MARTES DE CADA SEMANA.</a:t>
            </a:r>
          </a:p>
          <a:p>
            <a:pPr marL="0" indent="0">
              <a:buNone/>
            </a:pPr>
            <a:endParaRPr lang="en-GB" dirty="0"/>
          </a:p>
        </p:txBody>
      </p:sp>
      <p:pic>
        <p:nvPicPr>
          <p:cNvPr id="4" name="Imagen 3" descr="Imagen que contiene verde, contenedor, cesto, firmar&#10;&#10;Descripción generada automáticamente">
            <a:extLst>
              <a:ext uri="{FF2B5EF4-FFF2-40B4-BE49-F238E27FC236}">
                <a16:creationId xmlns:a16="http://schemas.microsoft.com/office/drawing/2014/main" id="{C2EE3293-6E1E-421D-8D52-9E629632D4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7786" y="1616765"/>
            <a:ext cx="4478214" cy="4565986"/>
          </a:xfrm>
          <a:prstGeom prst="rect">
            <a:avLst/>
          </a:prstGeom>
        </p:spPr>
      </p:pic>
      <p:pic>
        <p:nvPicPr>
          <p:cNvPr id="6" name="Imagen 5" descr="Imagen que contiene verde, artículos, alimentos, bolsa&#10;&#10;Descripción generada automáticamente">
            <a:extLst>
              <a:ext uri="{FF2B5EF4-FFF2-40B4-BE49-F238E27FC236}">
                <a16:creationId xmlns:a16="http://schemas.microsoft.com/office/drawing/2014/main" id="{BA91B08B-8218-49EA-9797-437E9D2666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1138" y="1616764"/>
            <a:ext cx="4904936" cy="4565986"/>
          </a:xfrm>
          <a:prstGeom prst="rect">
            <a:avLst/>
          </a:prstGeom>
        </p:spPr>
      </p:pic>
    </p:spTree>
    <p:extLst>
      <p:ext uri="{BB962C8B-B14F-4D97-AF65-F5344CB8AC3E}">
        <p14:creationId xmlns:p14="http://schemas.microsoft.com/office/powerpoint/2010/main" val="22478573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9AE7BDF-21B2-4BDC-9FB9-4968F5BACB3A}"/>
              </a:ext>
            </a:extLst>
          </p:cNvPr>
          <p:cNvSpPr>
            <a:spLocks noGrp="1"/>
          </p:cNvSpPr>
          <p:nvPr>
            <p:ph idx="1"/>
          </p:nvPr>
        </p:nvSpPr>
        <p:spPr>
          <a:xfrm>
            <a:off x="967409" y="675249"/>
            <a:ext cx="11131826" cy="6182751"/>
          </a:xfrm>
        </p:spPr>
        <p:txBody>
          <a:bodyPr/>
          <a:lstStyle/>
          <a:p>
            <a:endParaRPr lang="es-CL" dirty="0"/>
          </a:p>
          <a:p>
            <a:endParaRPr lang="en-GB" dirty="0"/>
          </a:p>
          <a:p>
            <a:endParaRPr lang="en-GB" dirty="0"/>
          </a:p>
          <a:p>
            <a:endParaRPr lang="en-GB" dirty="0"/>
          </a:p>
          <a:p>
            <a:endParaRPr lang="en-GB" dirty="0"/>
          </a:p>
        </p:txBody>
      </p:sp>
      <p:pic>
        <p:nvPicPr>
          <p:cNvPr id="4" name="Imagen 3" descr="Imagen que contiene interior, verde, viejo, caja&#10;&#10;Descripción generada automáticamente">
            <a:extLst>
              <a:ext uri="{FF2B5EF4-FFF2-40B4-BE49-F238E27FC236}">
                <a16:creationId xmlns:a16="http://schemas.microsoft.com/office/drawing/2014/main" id="{71A043AB-AC45-4FD7-ACEA-2623759EA2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5242" y="2073922"/>
            <a:ext cx="4276579" cy="4572000"/>
          </a:xfrm>
          <a:prstGeom prst="rect">
            <a:avLst/>
          </a:prstGeom>
        </p:spPr>
      </p:pic>
      <p:pic>
        <p:nvPicPr>
          <p:cNvPr id="6" name="Imagen 5" descr="Imagen que contiene interior, llenado, verde, jaula&#10;&#10;Descripción generada automáticamente">
            <a:extLst>
              <a:ext uri="{FF2B5EF4-FFF2-40B4-BE49-F238E27FC236}">
                <a16:creationId xmlns:a16="http://schemas.microsoft.com/office/drawing/2014/main" id="{3E21410A-62B9-427D-B132-785EABB284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0180" y="2073921"/>
            <a:ext cx="4814411" cy="4571999"/>
          </a:xfrm>
          <a:prstGeom prst="rect">
            <a:avLst/>
          </a:prstGeom>
        </p:spPr>
      </p:pic>
      <p:pic>
        <p:nvPicPr>
          <p:cNvPr id="2050" name="Picture 2" descr="Inaceptable Rock - Home | Facebook">
            <a:extLst>
              <a:ext uri="{FF2B5EF4-FFF2-40B4-BE49-F238E27FC236}">
                <a16:creationId xmlns:a16="http://schemas.microsoft.com/office/drawing/2014/main" id="{DCE865D8-019C-4DD9-A4C2-25DC99B53B6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81488" y="464234"/>
            <a:ext cx="1957607" cy="13976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3766288"/>
      </p:ext>
    </p:extLst>
  </p:cSld>
  <p:clrMapOvr>
    <a:masterClrMapping/>
  </p:clrMapOvr>
</p:sld>
</file>

<file path=ppt/theme/theme1.xml><?xml version="1.0" encoding="utf-8"?>
<a:theme xmlns:a="http://schemas.openxmlformats.org/drawingml/2006/main" name="Espiral">
  <a:themeElements>
    <a:clrScheme name="Espiral">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Espiral">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spiral">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10717</TotalTime>
  <Words>1722</Words>
  <Application>Microsoft Office PowerPoint</Application>
  <PresentationFormat>Panorámica</PresentationFormat>
  <Paragraphs>122</Paragraphs>
  <Slides>30</Slides>
  <Notes>0</Notes>
  <HiddenSlides>0</HiddenSlides>
  <MMClips>0</MMClips>
  <ScaleCrop>false</ScaleCrop>
  <HeadingPairs>
    <vt:vector size="6" baseType="variant">
      <vt:variant>
        <vt:lpstr>Fuentes usadas</vt:lpstr>
      </vt:variant>
      <vt:variant>
        <vt:i4>11</vt:i4>
      </vt:variant>
      <vt:variant>
        <vt:lpstr>Tema</vt:lpstr>
      </vt:variant>
      <vt:variant>
        <vt:i4>1</vt:i4>
      </vt:variant>
      <vt:variant>
        <vt:lpstr>Títulos de diapositiva</vt:lpstr>
      </vt:variant>
      <vt:variant>
        <vt:i4>30</vt:i4>
      </vt:variant>
    </vt:vector>
  </HeadingPairs>
  <TitlesOfParts>
    <vt:vector size="42" baseType="lpstr">
      <vt:lpstr>Abadi</vt:lpstr>
      <vt:lpstr>arial</vt:lpstr>
      <vt:lpstr>arial</vt:lpstr>
      <vt:lpstr>Calibri</vt:lpstr>
      <vt:lpstr>Century Gothic</vt:lpstr>
      <vt:lpstr>Helvetica</vt:lpstr>
      <vt:lpstr>miller-headline</vt:lpstr>
      <vt:lpstr>Roboto</vt:lpstr>
      <vt:lpstr>Times New Roman</vt:lpstr>
      <vt:lpstr>Wingdings</vt:lpstr>
      <vt:lpstr>Wingdings 3</vt:lpstr>
      <vt:lpstr>Espiral</vt:lpstr>
      <vt:lpstr>      HACIENDA EL PANGAL INFORMA 05/2020 </vt:lpstr>
      <vt:lpstr>Presentación de PowerPoint</vt:lpstr>
      <vt:lpstr>REPARACIÓN DE CAMINOS Y LLUVIAS</vt:lpstr>
      <vt:lpstr>COMITÉ DE SEGURIDAD </vt:lpstr>
      <vt:lpstr>AVANCES TRABAJOS HACIENDA EL PANGAL</vt:lpstr>
      <vt:lpstr>Presentación de PowerPoint</vt:lpstr>
      <vt:lpstr>    RECICLAJE Y LA IMPORTANCIA DE APLASTAR  BOTELLAS           </vt:lpstr>
      <vt:lpstr>Presentación de PowerPoint</vt:lpstr>
      <vt:lpstr>Presentación de PowerPoint</vt:lpstr>
      <vt:lpstr>TESORERIA </vt:lpstr>
      <vt:lpstr>COMPRA E INSTALACIÓN DE NUEVAS CÁMARAS </vt:lpstr>
      <vt:lpstr>Presentación de PowerPoint</vt:lpstr>
      <vt:lpstr>Tipo de luminaria instaladas Se adjuntan algunas fotos  _______</vt:lpstr>
      <vt:lpstr>Presentación de PowerPoint</vt:lpstr>
      <vt:lpstr>Presentación de PowerPoint</vt:lpstr>
      <vt:lpstr>Presentación de PowerPoint</vt:lpstr>
      <vt:lpstr>Presentación de PowerPoint</vt:lpstr>
      <vt:lpstr>Vista de contenedores de basura</vt:lpstr>
      <vt:lpstr>Vista de contenedores de basura</vt:lpstr>
      <vt:lpstr>INVENTARIO  </vt:lpstr>
      <vt:lpstr>BITÁCORA DEL VEHÍCULO</vt:lpstr>
      <vt:lpstr>COMPRA HUELLERO</vt:lpstr>
      <vt:lpstr>CANCHAS DE FÚTBOL Y TENIS </vt:lpstr>
      <vt:lpstr>Trabajos en cancha de fútbol</vt:lpstr>
      <vt:lpstr>Pintura de los arcos</vt:lpstr>
      <vt:lpstr>Carro aplicador de tiza</vt:lpstr>
      <vt:lpstr>1) FIESTAS PATRIAS </vt:lpstr>
      <vt:lpstr>2) FIESTAS PATRIAS </vt:lpstr>
      <vt:lpstr>PUBLICACIÓN Y VARIOS PÁGINA WEB</vt:lpstr>
      <vt:lpstr>Presentación de PowerPoint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dc:title>
  <dc:creator>Maria E. Gajardo</dc:creator>
  <cp:lastModifiedBy>Martín Nicolas Flores Novoa</cp:lastModifiedBy>
  <cp:revision>435</cp:revision>
  <dcterms:created xsi:type="dcterms:W3CDTF">2020-02-25T13:22:24Z</dcterms:created>
  <dcterms:modified xsi:type="dcterms:W3CDTF">2020-09-07T21:14:33Z</dcterms:modified>
</cp:coreProperties>
</file>