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8" r:id="rId3"/>
    <p:sldId id="321" r:id="rId4"/>
    <p:sldId id="378" r:id="rId5"/>
    <p:sldId id="381" r:id="rId6"/>
    <p:sldId id="291" r:id="rId7"/>
    <p:sldId id="371" r:id="rId8"/>
    <p:sldId id="301" r:id="rId9"/>
    <p:sldId id="382" r:id="rId10"/>
    <p:sldId id="383" r:id="rId11"/>
    <p:sldId id="384" r:id="rId12"/>
    <p:sldId id="385" r:id="rId13"/>
    <p:sldId id="374" r:id="rId14"/>
    <p:sldId id="386" r:id="rId15"/>
    <p:sldId id="387" r:id="rId16"/>
    <p:sldId id="392" r:id="rId17"/>
    <p:sldId id="393" r:id="rId18"/>
    <p:sldId id="388" r:id="rId19"/>
    <p:sldId id="329" r:id="rId20"/>
    <p:sldId id="364" r:id="rId21"/>
    <p:sldId id="368" r:id="rId22"/>
    <p:sldId id="369" r:id="rId23"/>
    <p:sldId id="372" r:id="rId24"/>
    <p:sldId id="373" r:id="rId25"/>
    <p:sldId id="391" r:id="rId26"/>
    <p:sldId id="317" r:id="rId2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123" d="100"/>
          <a:sy n="123" d="100"/>
        </p:scale>
        <p:origin x="12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5" name="Footer Placeholder 4"/>
          <p:cNvSpPr>
            <a:spLocks noGrp="1"/>
          </p:cNvSpPr>
          <p:nvPr>
            <p:ph type="ftr" sz="quarter" idx="11"/>
          </p:nvPr>
        </p:nvSpPr>
        <p:spPr/>
        <p:txBody>
          <a:bodyPr/>
          <a:lstStyle/>
          <a:p>
            <a:endParaRPr lang="es-C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83512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34197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5" name="Footer Placeholder 4"/>
          <p:cNvSpPr>
            <a:spLocks noGrp="1"/>
          </p:cNvSpPr>
          <p:nvPr>
            <p:ph type="ftr" sz="quarter" idx="11"/>
          </p:nvPr>
        </p:nvSpPr>
        <p:spPr/>
        <p:txBody>
          <a:bodyPr/>
          <a:lstStyle/>
          <a:p>
            <a:endParaRPr lang="es-C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981B05-37F8-453B-BBB9-0B523111FE1E}" type="slidenum">
              <a:rPr lang="es-CL" smtClean="0"/>
              <a:pPr/>
              <a:t>‹Nº›</a:t>
            </a:fld>
            <a:endParaRPr lang="es-C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512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914034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6" name="Footer Placeholder 5"/>
          <p:cNvSpPr>
            <a:spLocks noGrp="1"/>
          </p:cNvSpPr>
          <p:nvPr>
            <p:ph type="ftr" sz="quarter" idx="11"/>
          </p:nvPr>
        </p:nvSpPr>
        <p:spPr/>
        <p:txBody>
          <a:bodyPr/>
          <a:lstStyle/>
          <a:p>
            <a:endParaRPr lang="es-C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65072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985556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746046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69256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332620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26263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6" name="Footer Placeholder 5"/>
          <p:cNvSpPr>
            <a:spLocks noGrp="1"/>
          </p:cNvSpPr>
          <p:nvPr>
            <p:ph type="ftr" sz="quarter" idx="11"/>
          </p:nvPr>
        </p:nvSpPr>
        <p:spPr/>
        <p:txBody>
          <a:bodyPr/>
          <a:lstStyle/>
          <a:p>
            <a:endParaRPr lang="es-C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41982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8" name="Footer Placeholder 7"/>
          <p:cNvSpPr>
            <a:spLocks noGrp="1"/>
          </p:cNvSpPr>
          <p:nvPr>
            <p:ph type="ftr" sz="quarter" idx="11"/>
          </p:nvPr>
        </p:nvSpPr>
        <p:spPr/>
        <p:txBody>
          <a:bodyPr/>
          <a:lstStyle/>
          <a:p>
            <a:endParaRPr lang="es-C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4472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4" name="Footer Placeholder 3"/>
          <p:cNvSpPr>
            <a:spLocks noGrp="1"/>
          </p:cNvSpPr>
          <p:nvPr>
            <p:ph type="ftr" sz="quarter" idx="11"/>
          </p:nvPr>
        </p:nvSpPr>
        <p:spPr/>
        <p:txBody>
          <a:bodyPr/>
          <a:lstStyle/>
          <a:p>
            <a:endParaRPr lang="es-C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10877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3" name="Footer Placeholder 2"/>
          <p:cNvSpPr>
            <a:spLocks noGrp="1"/>
          </p:cNvSpPr>
          <p:nvPr>
            <p:ph type="ftr" sz="quarter" idx="11"/>
          </p:nvPr>
        </p:nvSpPr>
        <p:spPr/>
        <p:txBody>
          <a:bodyPr/>
          <a:lstStyle/>
          <a:p>
            <a:endParaRPr lang="es-C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00085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94030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09-11-2020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331951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A3D8716-BDAC-48BE-92C4-F443208A1920}" type="datetimeFigureOut">
              <a:rPr lang="es-CL" smtClean="0"/>
              <a:pPr/>
              <a:t>09-11-2020</a:t>
            </a:fld>
            <a:endParaRPr lang="es-C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3981B05-37F8-453B-BBB9-0B523111FE1E}" type="slidenum">
              <a:rPr lang="es-CL" smtClean="0"/>
              <a:pPr/>
              <a:t>‹Nº›</a:t>
            </a:fld>
            <a:endParaRPr lang="es-CL"/>
          </a:p>
        </p:txBody>
      </p:sp>
    </p:spTree>
    <p:extLst>
      <p:ext uri="{BB962C8B-B14F-4D97-AF65-F5344CB8AC3E}">
        <p14:creationId xmlns:p14="http://schemas.microsoft.com/office/powerpoint/2010/main" val="112471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271272"/>
          </a:xfrm>
        </p:spPr>
        <p:txBody>
          <a:bodyPr>
            <a:normAutofit/>
          </a:bodyPr>
          <a:lstStyle/>
          <a:p>
            <a:pPr algn="ctr"/>
            <a:r>
              <a:rPr lang="es-CL" sz="3200" b="1" dirty="0">
                <a:cs typeface="Aldhabi" panose="01000000000000000000" pitchFamily="2" charset="-78"/>
              </a:rPr>
              <a:t/>
            </a:r>
            <a:br>
              <a:rPr lang="es-CL" sz="3200" b="1" dirty="0">
                <a:cs typeface="Aldhabi" panose="01000000000000000000" pitchFamily="2" charset="-78"/>
              </a:rPr>
            </a:br>
            <a:r>
              <a:rPr lang="es-CL" sz="3200" b="1" dirty="0">
                <a:cs typeface="Aldhabi" panose="01000000000000000000" pitchFamily="2" charset="-78"/>
              </a:rPr>
              <a:t/>
            </a:r>
            <a:br>
              <a:rPr lang="es-CL" sz="3200" b="1" dirty="0">
                <a:cs typeface="Aldhabi" panose="01000000000000000000" pitchFamily="2" charset="-78"/>
              </a:rPr>
            </a:br>
            <a:r>
              <a:rPr lang="es-CL" sz="3200" b="1" dirty="0">
                <a:cs typeface="Aldhabi" panose="01000000000000000000" pitchFamily="2" charset="-78"/>
              </a:rPr>
              <a:t/>
            </a:r>
            <a:br>
              <a:rPr lang="es-CL" sz="3200" b="1" dirty="0">
                <a:cs typeface="Aldhabi" panose="01000000000000000000" pitchFamily="2" charset="-78"/>
              </a:rPr>
            </a:br>
            <a:r>
              <a:rPr lang="es-CL" sz="3200" b="1" dirty="0">
                <a:cs typeface="Aldhabi" panose="01000000000000000000" pitchFamily="2" charset="-78"/>
              </a:rPr>
              <a:t/>
            </a:r>
            <a:br>
              <a:rPr lang="es-CL" sz="3200" b="1" dirty="0">
                <a:cs typeface="Aldhabi" panose="01000000000000000000" pitchFamily="2" charset="-78"/>
              </a:rPr>
            </a:br>
            <a:r>
              <a:rPr lang="es-CL" sz="3200" b="1" dirty="0">
                <a:cs typeface="Aldhabi" panose="01000000000000000000" pitchFamily="2" charset="-78"/>
              </a:rPr>
              <a:t/>
            </a:r>
            <a:br>
              <a:rPr lang="es-CL" sz="3200" b="1" dirty="0">
                <a:cs typeface="Aldhabi" panose="01000000000000000000" pitchFamily="2" charset="-78"/>
              </a:rPr>
            </a:br>
            <a:r>
              <a:rPr lang="es-CL" sz="3200" b="1" dirty="0">
                <a:cs typeface="Aldhabi" panose="01000000000000000000" pitchFamily="2" charset="-78"/>
              </a:rPr>
              <a:t/>
            </a:r>
            <a:br>
              <a:rPr lang="es-CL" sz="3200" b="1" dirty="0">
                <a:cs typeface="Aldhabi" panose="01000000000000000000" pitchFamily="2" charset="-78"/>
              </a:rPr>
            </a:br>
            <a:r>
              <a:rPr lang="es-CL" sz="3200" b="1" dirty="0">
                <a:cs typeface="Aldhabi" panose="01000000000000000000" pitchFamily="2" charset="-78"/>
              </a:rPr>
              <a:t>HACIENDA EL PANGAL INFORMA 07/2020</a:t>
            </a:r>
            <a:br>
              <a:rPr lang="es-CL" sz="3200" b="1" dirty="0">
                <a:cs typeface="Aldhabi" panose="01000000000000000000" pitchFamily="2" charset="-78"/>
              </a:rPr>
            </a:br>
            <a:endParaRPr lang="es-CL" sz="3200" b="1" dirty="0">
              <a:cs typeface="Aldhabi" panose="01000000000000000000" pitchFamily="2" charset="-78"/>
            </a:endParaRPr>
          </a:p>
        </p:txBody>
      </p:sp>
      <p:pic>
        <p:nvPicPr>
          <p:cNvPr id="1026" name="Picture 2" descr="La imagen puede contener: cielo y ex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765" y="728870"/>
            <a:ext cx="5525253" cy="29817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a imagen puede contener: cielo y exterior">
            <a:extLst>
              <a:ext uri="{FF2B5EF4-FFF2-40B4-BE49-F238E27FC236}">
                <a16:creationId xmlns:a16="http://schemas.microsoft.com/office/drawing/2014/main" xmlns="" id="{349323C3-3027-4BA2-89E1-F5363D83C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252" y="728870"/>
            <a:ext cx="5525253" cy="29817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a imagen puede contener: cielo y exterior">
            <a:extLst>
              <a:ext uri="{FF2B5EF4-FFF2-40B4-BE49-F238E27FC236}">
                <a16:creationId xmlns:a16="http://schemas.microsoft.com/office/drawing/2014/main" xmlns="" id="{CD186DAD-41E3-4CDD-8ED5-E11CDB1C8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991" y="728870"/>
            <a:ext cx="5525253" cy="298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366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3045" y="265044"/>
            <a:ext cx="9621568" cy="569844"/>
          </a:xfrm>
        </p:spPr>
        <p:txBody>
          <a:bodyPr>
            <a:normAutofit fontScale="90000"/>
          </a:bodyPr>
          <a:lstStyle/>
          <a:p>
            <a:pPr algn="ctr"/>
            <a:r>
              <a:rPr lang="es-CL" b="1" i="1" dirty="0" smtClean="0">
                <a:latin typeface="Arial" panose="020B0604020202020204" pitchFamily="34" charset="0"/>
                <a:cs typeface="Arial" panose="020B0604020202020204" pitchFamily="34" charset="0"/>
              </a:rPr>
              <a:t>CONTINUACION </a:t>
            </a:r>
            <a:r>
              <a:rPr lang="es-CL" b="1" i="1" dirty="0">
                <a:latin typeface="Arial" panose="020B0604020202020204" pitchFamily="34" charset="0"/>
                <a:cs typeface="Arial" panose="020B0604020202020204" pitchFamily="34" charset="0"/>
              </a:rPr>
              <a:t>E IMPORTANCIA RECICLAJE </a:t>
            </a:r>
            <a:br>
              <a:rPr lang="es-CL" b="1" i="1" dirty="0">
                <a:latin typeface="Arial" panose="020B0604020202020204" pitchFamily="34" charset="0"/>
                <a:cs typeface="Arial" panose="020B0604020202020204" pitchFamily="34" charset="0"/>
              </a:rPr>
            </a:br>
            <a:endParaRPr lang="es-CL" b="1" i="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656522" y="1179443"/>
            <a:ext cx="9848090" cy="4797287"/>
          </a:xfrm>
        </p:spPr>
        <p:txBody>
          <a:bodyPr/>
          <a:lstStyle/>
          <a:p>
            <a:pPr algn="just"/>
            <a:r>
              <a:rPr lang="es-CL" i="1" dirty="0">
                <a:solidFill>
                  <a:schemeClr val="tx1"/>
                </a:solidFill>
                <a:latin typeface="Arial" panose="020B0604020202020204" pitchFamily="34" charset="0"/>
                <a:cs typeface="Arial" panose="020B0604020202020204" pitchFamily="34" charset="0"/>
              </a:rPr>
              <a:t>El Ministerio del Medio Ambiente dispone de una página web muy interesante sobre reciclaje, con videos de cómo reciclar, qué residuos reciclar y también hay videos en que se enseña a compostar.</a:t>
            </a:r>
          </a:p>
          <a:p>
            <a:pPr algn="just"/>
            <a:r>
              <a:rPr lang="es-CL" i="1" dirty="0" smtClean="0">
                <a:solidFill>
                  <a:schemeClr val="tx1"/>
                </a:solidFill>
                <a:latin typeface="Arial" panose="020B0604020202020204" pitchFamily="34" charset="0"/>
                <a:cs typeface="Arial" panose="020B0604020202020204" pitchFamily="34" charset="0"/>
              </a:rPr>
              <a:t>Pondremos </a:t>
            </a:r>
            <a:r>
              <a:rPr lang="es-CL" i="1" dirty="0">
                <a:solidFill>
                  <a:schemeClr val="tx1"/>
                </a:solidFill>
                <a:latin typeface="Arial" panose="020B0604020202020204" pitchFamily="34" charset="0"/>
                <a:cs typeface="Arial" panose="020B0604020202020204" pitchFamily="34" charset="0"/>
              </a:rPr>
              <a:t>un link en la página web para que los vecinos puedan acceder más fácilmente.</a:t>
            </a:r>
          </a:p>
          <a:p>
            <a:pPr algn="just"/>
            <a:r>
              <a:rPr lang="es-CL" i="1" dirty="0">
                <a:solidFill>
                  <a:schemeClr val="tx1"/>
                </a:solidFill>
                <a:latin typeface="Arial" panose="020B0604020202020204" pitchFamily="34" charset="0"/>
                <a:cs typeface="Arial" panose="020B0604020202020204" pitchFamily="34" charset="0"/>
              </a:rPr>
              <a:t>El personal de la Municipalidad ha insistido en qué tipo de envases plásticos se llevarán a reciclaje: BOTELLAS PLÁSTICAS de bebidas. No pueden llevar botellas de plástico de un solo uso, como las de cloro, champú, detergentes en general y aceites.</a:t>
            </a:r>
          </a:p>
          <a:p>
            <a:pPr algn="just"/>
            <a:r>
              <a:rPr lang="es-CL" i="1" dirty="0" smtClean="0">
                <a:solidFill>
                  <a:schemeClr val="tx1"/>
                </a:solidFill>
                <a:latin typeface="Arial" panose="020B0604020202020204" pitchFamily="34" charset="0"/>
                <a:cs typeface="Arial" panose="020B0604020202020204" pitchFamily="34" charset="0"/>
              </a:rPr>
              <a:t>El </a:t>
            </a:r>
            <a:r>
              <a:rPr lang="es-CL" i="1" dirty="0">
                <a:solidFill>
                  <a:schemeClr val="tx1"/>
                </a:solidFill>
                <a:latin typeface="Arial" panose="020B0604020202020204" pitchFamily="34" charset="0"/>
                <a:cs typeface="Arial" panose="020B0604020202020204" pitchFamily="34" charset="0"/>
              </a:rPr>
              <a:t>Comité de Medio Ambiente se ha reforzado con más voluntarios para hacer frente a las necesidades de la Hacienda. Ellos harán charlas relacionadas con reciclaje, a fin de concientizar más a los vecinos. Quienes quieran adherirse al Comité contactar al correo de la Hacienda.</a:t>
            </a:r>
          </a:p>
        </p:txBody>
      </p:sp>
    </p:spTree>
    <p:extLst>
      <p:ext uri="{BB962C8B-B14F-4D97-AF65-F5344CB8AC3E}">
        <p14:creationId xmlns:p14="http://schemas.microsoft.com/office/powerpoint/2010/main" val="3586353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84758"/>
          </a:xfrm>
        </p:spPr>
        <p:txBody>
          <a:bodyPr>
            <a:noAutofit/>
          </a:bodyPr>
          <a:lstStyle/>
          <a:p>
            <a:pPr algn="ctr"/>
            <a:r>
              <a:rPr lang="es-CL" b="1" i="1" dirty="0">
                <a:latin typeface="Arial" panose="020B0604020202020204" pitchFamily="34" charset="0"/>
                <a:cs typeface="Arial" panose="020B0604020202020204" pitchFamily="34" charset="0"/>
              </a:rPr>
              <a:t>BASURA  1/2</a:t>
            </a:r>
          </a:p>
        </p:txBody>
      </p:sp>
      <p:sp>
        <p:nvSpPr>
          <p:cNvPr id="3" name="Marcador de contenido 2"/>
          <p:cNvSpPr>
            <a:spLocks noGrp="1"/>
          </p:cNvSpPr>
          <p:nvPr>
            <p:ph idx="1"/>
          </p:nvPr>
        </p:nvSpPr>
        <p:spPr>
          <a:xfrm>
            <a:off x="1497496" y="1348353"/>
            <a:ext cx="10007116" cy="4734395"/>
          </a:xfrm>
        </p:spPr>
        <p:txBody>
          <a:bodyPr>
            <a:normAutofit/>
          </a:bodyPr>
          <a:lstStyle/>
          <a:p>
            <a:pPr algn="just"/>
            <a:r>
              <a:rPr lang="es-CL" i="1" dirty="0">
                <a:solidFill>
                  <a:schemeClr val="tx1"/>
                </a:solidFill>
              </a:rPr>
              <a:t>Hemos insistido en el buen manejo de basura y en el orden que debe existir en el lugar de acopio.</a:t>
            </a:r>
          </a:p>
          <a:p>
            <a:pPr algn="just"/>
            <a:r>
              <a:rPr lang="es-CL" i="1" dirty="0">
                <a:solidFill>
                  <a:schemeClr val="tx1"/>
                </a:solidFill>
              </a:rPr>
              <a:t>Muchos vecinos dejan todo tipo de residuos, como antenas satelitales, colchones, fierros, mesas y sillas, residuos y materiales de construcción y ramas, los cuales deberían ser extraídos por ellos mismos. Cada vecino debe hacerse cargo de ese tipo de residuos y no dejarlos tirados allí simplemente para que sea un problema de los demás. Se cursarán multas de acuerdo a lo que arrojen las imágenes de las cámaras de vigilancia.</a:t>
            </a:r>
          </a:p>
          <a:p>
            <a:pPr algn="just"/>
            <a:r>
              <a:rPr lang="es-CL" i="1" dirty="0">
                <a:solidFill>
                  <a:schemeClr val="tx1"/>
                </a:solidFill>
              </a:rPr>
              <a:t>Este mal manejo de los residuos afea mucho el entorno, crea un mal clima vecinal que nos afecta a todos.</a:t>
            </a:r>
          </a:p>
          <a:p>
            <a:pPr algn="just"/>
            <a:r>
              <a:rPr lang="es-CL" i="1" dirty="0">
                <a:solidFill>
                  <a:schemeClr val="tx1"/>
                </a:solidFill>
              </a:rPr>
              <a:t>Como ejemplo: Yendo </a:t>
            </a:r>
            <a:r>
              <a:rPr lang="es-CL" i="1" dirty="0" smtClean="0">
                <a:solidFill>
                  <a:schemeClr val="tx1"/>
                </a:solidFill>
              </a:rPr>
              <a:t>hacia </a:t>
            </a:r>
            <a:r>
              <a:rPr lang="es-CL" i="1" dirty="0">
                <a:solidFill>
                  <a:schemeClr val="tx1"/>
                </a:solidFill>
              </a:rPr>
              <a:t>Casablanca, hasta hace poco, muchas personas dejaban sus desechos junto a un camino interior y era un acopio de basura que afeaba todo el entorno. Afortunadamente la Municipalidad cerró ese lugar, pero aún así vemos que a diario aparecen residuos junto al camino, como neumáticos, colchones y otros.</a:t>
            </a:r>
          </a:p>
        </p:txBody>
      </p:sp>
    </p:spTree>
    <p:extLst>
      <p:ext uri="{BB962C8B-B14F-4D97-AF65-F5344CB8AC3E}">
        <p14:creationId xmlns:p14="http://schemas.microsoft.com/office/powerpoint/2010/main" val="2605923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69259"/>
          </a:xfrm>
        </p:spPr>
        <p:txBody>
          <a:bodyPr>
            <a:noAutofit/>
          </a:bodyPr>
          <a:lstStyle/>
          <a:p>
            <a:pPr algn="ctr"/>
            <a:r>
              <a:rPr lang="es-CL" b="1" i="1" dirty="0">
                <a:latin typeface="Arial" panose="020B0604020202020204" pitchFamily="34" charset="0"/>
                <a:cs typeface="Arial" panose="020B0604020202020204" pitchFamily="34" charset="0"/>
              </a:rPr>
              <a:t>BASURA  2/2</a:t>
            </a:r>
          </a:p>
        </p:txBody>
      </p:sp>
      <p:sp>
        <p:nvSpPr>
          <p:cNvPr id="3" name="Marcador de contenido 2"/>
          <p:cNvSpPr>
            <a:spLocks noGrp="1"/>
          </p:cNvSpPr>
          <p:nvPr>
            <p:ph idx="1"/>
          </p:nvPr>
        </p:nvSpPr>
        <p:spPr>
          <a:xfrm>
            <a:off x="1797803" y="1325105"/>
            <a:ext cx="9706809" cy="4586117"/>
          </a:xfrm>
        </p:spPr>
        <p:txBody>
          <a:bodyPr/>
          <a:lstStyle/>
          <a:p>
            <a:endParaRPr lang="es-CL" i="1" dirty="0">
              <a:latin typeface="Arial" panose="020B0604020202020204" pitchFamily="34" charset="0"/>
              <a:cs typeface="Arial" panose="020B0604020202020204" pitchFamily="34" charset="0"/>
            </a:endParaRPr>
          </a:p>
          <a:p>
            <a:pPr algn="just"/>
            <a:r>
              <a:rPr lang="es-CL" i="1" dirty="0">
                <a:solidFill>
                  <a:schemeClr val="tx1"/>
                </a:solidFill>
                <a:latin typeface="Arial" panose="020B0604020202020204" pitchFamily="34" charset="0"/>
                <a:cs typeface="Arial" panose="020B0604020202020204" pitchFamily="34" charset="0"/>
              </a:rPr>
              <a:t>Como comunidad Hacienda El Pangal, hicimos también algo parecido retirando la basura que estaba en la parte posterior de las caballerizas, con un trabajo voluntario de un fin de semana, pero vemos con desazón que hay vecinos que arrojan su basura donde les place, a pesar de lo invertido en cantidad de contenedores y jaulas de reciclaje.</a:t>
            </a:r>
          </a:p>
          <a:p>
            <a:pPr algn="just"/>
            <a:r>
              <a:rPr lang="es-CL" i="1" dirty="0">
                <a:solidFill>
                  <a:schemeClr val="tx1"/>
                </a:solidFill>
                <a:latin typeface="Arial" panose="020B0604020202020204" pitchFamily="34" charset="0"/>
                <a:cs typeface="Arial" panose="020B0604020202020204" pitchFamily="34" charset="0"/>
              </a:rPr>
              <a:t>Tenemos pendiente la construcción de un cierre perimetral en el sector de acopio de la basura, para que quede cubierto a la vista, pero seguirá con cámara de vigilancia y mejor iluminación para reducir y evitar los problemas que surgen en ese ámbito</a:t>
            </a:r>
            <a:r>
              <a:rPr lang="es-CL" i="1" dirty="0">
                <a:solidFill>
                  <a:schemeClr val="tx1"/>
                </a:solidFill>
              </a:rPr>
              <a:t>.</a:t>
            </a:r>
          </a:p>
          <a:p>
            <a:pPr algn="just"/>
            <a:r>
              <a:rPr lang="es-CL" i="1" dirty="0">
                <a:solidFill>
                  <a:schemeClr val="tx1"/>
                </a:solidFill>
                <a:latin typeface="Arial" panose="020B0604020202020204" pitchFamily="34" charset="0"/>
                <a:cs typeface="Arial" panose="020B0604020202020204" pitchFamily="34" charset="0"/>
              </a:rPr>
              <a:t>El Comité de Medio Ambiente se ha comprometido, con la ayuda del comité de administración, a realizar una charla de compostaje, para que los vecinos comiencen con su propio compost, que </a:t>
            </a:r>
            <a:r>
              <a:rPr lang="es-CL" i="1" dirty="0" smtClean="0">
                <a:solidFill>
                  <a:schemeClr val="tx1"/>
                </a:solidFill>
                <a:latin typeface="Arial" panose="020B0604020202020204" pitchFamily="34" charset="0"/>
                <a:cs typeface="Arial" panose="020B0604020202020204" pitchFamily="34" charset="0"/>
              </a:rPr>
              <a:t>sirve </a:t>
            </a:r>
            <a:r>
              <a:rPr lang="es-CL" i="1" dirty="0">
                <a:solidFill>
                  <a:schemeClr val="tx1"/>
                </a:solidFill>
                <a:latin typeface="Arial" panose="020B0604020202020204" pitchFamily="34" charset="0"/>
                <a:cs typeface="Arial" panose="020B0604020202020204" pitchFamily="34" charset="0"/>
              </a:rPr>
              <a:t>para abono. También contaremos con una máquina chipeadora que ayudará a reducir malezas y cortes de ramas de árboles que muchos vecinos arrojan a la vía pública, deslindando responsabilidad.</a:t>
            </a:r>
          </a:p>
        </p:txBody>
      </p:sp>
    </p:spTree>
    <p:extLst>
      <p:ext uri="{BB962C8B-B14F-4D97-AF65-F5344CB8AC3E}">
        <p14:creationId xmlns:p14="http://schemas.microsoft.com/office/powerpoint/2010/main" val="31154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FA4C04-D12F-48FD-AB9E-A1C965B78F6E}"/>
              </a:ext>
            </a:extLst>
          </p:cNvPr>
          <p:cNvSpPr>
            <a:spLocks noGrp="1"/>
          </p:cNvSpPr>
          <p:nvPr>
            <p:ph type="title"/>
          </p:nvPr>
        </p:nvSpPr>
        <p:spPr>
          <a:xfrm>
            <a:off x="2162619" y="265043"/>
            <a:ext cx="8911687" cy="834887"/>
          </a:xfrm>
        </p:spPr>
        <p:txBody>
          <a:bodyPr>
            <a:normAutofit/>
          </a:bodyPr>
          <a:lstStyle/>
          <a:p>
            <a:r>
              <a:rPr lang="es-CL" sz="3200" b="1" i="1" dirty="0">
                <a:latin typeface="Arial" panose="020B0604020202020204" pitchFamily="34" charset="0"/>
                <a:cs typeface="Arial" panose="020B0604020202020204" pitchFamily="34" charset="0"/>
              </a:rPr>
              <a:t>  					</a:t>
            </a:r>
            <a:r>
              <a:rPr lang="es-CL" sz="3200" b="1" i="1" u="sng" dirty="0">
                <a:latin typeface="Arial" panose="020B0604020202020204" pitchFamily="34" charset="0"/>
                <a:cs typeface="Arial" panose="020B0604020202020204" pitchFamily="34" charset="0"/>
              </a:rPr>
              <a:t>TESORERÍA </a:t>
            </a:r>
            <a:endParaRPr lang="en-GB" sz="3200" b="1" i="1" u="sng"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xmlns="" id="{A3E666C0-3EDC-4683-AB29-F0E69E593999}"/>
              </a:ext>
            </a:extLst>
          </p:cNvPr>
          <p:cNvSpPr>
            <a:spLocks noGrp="1"/>
          </p:cNvSpPr>
          <p:nvPr>
            <p:ph idx="1"/>
          </p:nvPr>
        </p:nvSpPr>
        <p:spPr>
          <a:xfrm>
            <a:off x="1881809" y="1139686"/>
            <a:ext cx="9622803" cy="4811292"/>
          </a:xfrm>
        </p:spPr>
        <p:txBody>
          <a:bodyPr>
            <a:normAutofit/>
          </a:bodyPr>
          <a:lstStyle/>
          <a:p>
            <a:pPr algn="just">
              <a:lnSpc>
                <a:spcPct val="107000"/>
              </a:lnSpc>
              <a:spcAft>
                <a:spcPts val="800"/>
              </a:spcAft>
              <a:buFont typeface="Wingdings" panose="05000000000000000000" pitchFamily="2" charset="2"/>
              <a:buChar char="v"/>
            </a:pPr>
            <a:endParaRPr lang="es-CL"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buFont typeface="Wingdings" panose="05000000000000000000" pitchFamily="2" charset="2"/>
              <a:buChar char="v"/>
            </a:pPr>
            <a:r>
              <a:rPr lang="es-CL"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 fecha 03 de noviembre 2020, se hizo llegar vía mail el movimiento bancario del mes de octubre y el respaldo con las cartolas referente al décimo mes del año, donde se muestra el saldo, egresos-ingresos.</a:t>
            </a:r>
          </a:p>
          <a:p>
            <a:pPr algn="just">
              <a:lnSpc>
                <a:spcPct val="107000"/>
              </a:lnSpc>
              <a:spcAft>
                <a:spcPts val="800"/>
              </a:spcAft>
              <a:buFont typeface="Wingdings" panose="05000000000000000000" pitchFamily="2" charset="2"/>
              <a:buChar char="v"/>
            </a:pPr>
            <a:r>
              <a:rPr lang="es-CL" i="1" dirty="0">
                <a:solidFill>
                  <a:schemeClr val="tx1"/>
                </a:solidFill>
                <a:effectLst/>
                <a:latin typeface="Arial" panose="020B0604020202020204" pitchFamily="34" charset="0"/>
                <a:ea typeface="Calibri" panose="020F0502020204030204" pitchFamily="34" charset="0"/>
                <a:cs typeface="Arial" panose="020B0604020202020204" pitchFamily="34" charset="0"/>
              </a:rPr>
              <a:t>Informamos a nuestros vecinos que la Hacienda EL Pangal, debe cancelar y realiza pago de  contribuciones por espacios comunes, a la fecha están todas al día. </a:t>
            </a:r>
          </a:p>
          <a:p>
            <a:pPr algn="just">
              <a:lnSpc>
                <a:spcPct val="107000"/>
              </a:lnSpc>
              <a:spcAft>
                <a:spcPts val="800"/>
              </a:spcAft>
              <a:buFont typeface="Wingdings" panose="05000000000000000000" pitchFamily="2" charset="2"/>
              <a:buChar char="v"/>
            </a:pPr>
            <a:r>
              <a:rPr lang="es-CL"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La rendición de Cuentas, es un proceso destinado a transparentar el uso de los recursos que aportamos todos y que mantendremos como sello en este Comité.</a:t>
            </a:r>
          </a:p>
          <a:p>
            <a:pPr algn="just">
              <a:lnSpc>
                <a:spcPct val="107000"/>
              </a:lnSpc>
              <a:spcAft>
                <a:spcPts val="800"/>
              </a:spcAft>
              <a:buFont typeface="Wingdings" panose="05000000000000000000" pitchFamily="2" charset="2"/>
              <a:buChar char="v"/>
            </a:pPr>
            <a:r>
              <a:rPr lang="es-CL" b="1" i="1" u="sng" dirty="0">
                <a:solidFill>
                  <a:schemeClr val="tx1"/>
                </a:solidFill>
                <a:latin typeface="Arial" panose="020B0604020202020204" pitchFamily="34" charset="0"/>
                <a:ea typeface="Times New Roman" panose="02020603050405020304" pitchFamily="18" charset="0"/>
                <a:cs typeface="Arial" panose="020B0604020202020204" pitchFamily="34" charset="0"/>
              </a:rPr>
              <a:t>NOTA: </a:t>
            </a:r>
            <a:r>
              <a:rPr lang="es-CL" i="1" dirty="0">
                <a:solidFill>
                  <a:schemeClr val="tx1"/>
                </a:solidFill>
                <a:latin typeface="Arial" panose="020B0604020202020204" pitchFamily="34" charset="0"/>
                <a:ea typeface="Times New Roman" panose="02020603050405020304" pitchFamily="18" charset="0"/>
                <a:cs typeface="Arial" panose="020B0604020202020204" pitchFamily="34" charset="0"/>
              </a:rPr>
              <a:t>Todos los egresos en que hemos incurrido, se encuentran con el respaldo de  boletas y  facturas y a disposición de los vecinos para consultas.</a:t>
            </a:r>
            <a:endParaRPr lang="es-CL"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6871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84758"/>
          </a:xfrm>
        </p:spPr>
        <p:txBody>
          <a:bodyPr>
            <a:normAutofit fontScale="90000"/>
          </a:bodyPr>
          <a:lstStyle/>
          <a:p>
            <a:pPr algn="ctr"/>
            <a:r>
              <a:rPr lang="es-CL" b="1" i="1" dirty="0"/>
              <a:t>PISCINAS</a:t>
            </a:r>
          </a:p>
        </p:txBody>
      </p:sp>
      <p:sp>
        <p:nvSpPr>
          <p:cNvPr id="3" name="Marcador de contenido 2"/>
          <p:cNvSpPr>
            <a:spLocks noGrp="1"/>
          </p:cNvSpPr>
          <p:nvPr>
            <p:ph idx="1"/>
          </p:nvPr>
        </p:nvSpPr>
        <p:spPr>
          <a:xfrm>
            <a:off x="1434905" y="1379349"/>
            <a:ext cx="10069707" cy="4757980"/>
          </a:xfrm>
        </p:spPr>
        <p:txBody>
          <a:bodyPr>
            <a:normAutofit lnSpcReduction="10000"/>
          </a:bodyPr>
          <a:lstStyle/>
          <a:p>
            <a:r>
              <a:rPr lang="es-CL" sz="2200" b="1" i="1" dirty="0">
                <a:latin typeface="Aharoni" panose="02010803020104030203" pitchFamily="2" charset="-79"/>
                <a:cs typeface="Aharoni" panose="02010803020104030203" pitchFamily="2" charset="-79"/>
              </a:rPr>
              <a:t>Mediante correo electrónico se hizo llegar un protocolo por encargo del Comité, para uso de las piscinas, el que se reproduce aquí</a:t>
            </a:r>
            <a:r>
              <a:rPr lang="es-CL" b="1" i="1" dirty="0">
                <a:latin typeface="Aharoni" panose="02010803020104030203" pitchFamily="2" charset="-79"/>
                <a:cs typeface="Aharoni" panose="02010803020104030203" pitchFamily="2" charset="-79"/>
              </a:rPr>
              <a:t>:</a:t>
            </a:r>
          </a:p>
          <a:p>
            <a:pPr algn="just"/>
            <a:r>
              <a:rPr lang="es-CL" i="1" dirty="0">
                <a:solidFill>
                  <a:schemeClr val="tx1"/>
                </a:solidFill>
              </a:rPr>
              <a:t>Se informa a la Comunidad que a contar del Sábado 14 de noviembre se abrirá la Temporada de Piscinas con las siguientes medidas sanitarias:</a:t>
            </a:r>
          </a:p>
          <a:p>
            <a:pPr algn="just"/>
            <a:r>
              <a:rPr lang="es-CL" i="1" dirty="0">
                <a:solidFill>
                  <a:schemeClr val="tx1"/>
                </a:solidFill>
              </a:rPr>
              <a:t>1.- La piscina deberá ser solicitada con 3 días de anticipación en Administración, quienes verificarán que el solicitante esté al día en el pago de gastos comunes.</a:t>
            </a:r>
          </a:p>
          <a:p>
            <a:pPr algn="just"/>
            <a:r>
              <a:rPr lang="es-CL" i="1" dirty="0">
                <a:solidFill>
                  <a:schemeClr val="tx1"/>
                </a:solidFill>
              </a:rPr>
              <a:t>2.- El uso será por familia con un máximo de 2 horas en dicha área.</a:t>
            </a:r>
          </a:p>
          <a:p>
            <a:pPr algn="just"/>
            <a:r>
              <a:rPr lang="es-CL" i="1" dirty="0">
                <a:solidFill>
                  <a:schemeClr val="tx1"/>
                </a:solidFill>
              </a:rPr>
              <a:t>3.- Se solicita el cuidado y mantención del área con respecto a la basura; una vez terminada su recreación, cada familia debe dejar su basura en los contenedores del sector de caballerizas.</a:t>
            </a:r>
          </a:p>
          <a:p>
            <a:pPr algn="just"/>
            <a:r>
              <a:rPr lang="es-CL" i="1" dirty="0">
                <a:solidFill>
                  <a:schemeClr val="tx1"/>
                </a:solidFill>
              </a:rPr>
              <a:t>4.- Horario de uso: de 09:00 a 19:00 horas de Martes a Domingo.</a:t>
            </a:r>
          </a:p>
          <a:p>
            <a:pPr algn="just"/>
            <a:r>
              <a:rPr lang="es-CL" i="1" dirty="0">
                <a:solidFill>
                  <a:schemeClr val="tx1"/>
                </a:solidFill>
              </a:rPr>
              <a:t>5.- El lunes las piscinas estarán en mantención. </a:t>
            </a:r>
          </a:p>
          <a:p>
            <a:pPr algn="just"/>
            <a:r>
              <a:rPr lang="es-CL" i="1" dirty="0">
                <a:solidFill>
                  <a:schemeClr val="tx1"/>
                </a:solidFill>
              </a:rPr>
              <a:t>6.- El área contará con un dispensador de Alcohol Gel al costado del baño</a:t>
            </a:r>
            <a:r>
              <a:rPr lang="es-CL" b="1" i="1" dirty="0">
                <a:solidFill>
                  <a:schemeClr val="tx1"/>
                </a:solidFill>
              </a:rPr>
              <a:t>.</a:t>
            </a:r>
            <a:br>
              <a:rPr lang="es-CL" b="1" i="1" dirty="0">
                <a:solidFill>
                  <a:schemeClr val="tx1"/>
                </a:solidFill>
              </a:rPr>
            </a:br>
            <a:endParaRPr lang="es-CL" b="1" i="1" dirty="0">
              <a:solidFill>
                <a:schemeClr val="tx1"/>
              </a:solidFill>
            </a:endParaRPr>
          </a:p>
        </p:txBody>
      </p:sp>
    </p:spTree>
    <p:extLst>
      <p:ext uri="{BB962C8B-B14F-4D97-AF65-F5344CB8AC3E}">
        <p14:creationId xmlns:p14="http://schemas.microsoft.com/office/powerpoint/2010/main" val="1192174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31253"/>
          </a:xfrm>
        </p:spPr>
        <p:txBody>
          <a:bodyPr>
            <a:normAutofit fontScale="90000"/>
          </a:bodyPr>
          <a:lstStyle/>
          <a:p>
            <a:r>
              <a:rPr lang="es-CL" b="1" i="1" dirty="0"/>
              <a:t>TENENCIA RESPONSABLE DE MASCOTAS</a:t>
            </a:r>
          </a:p>
        </p:txBody>
      </p:sp>
      <p:sp>
        <p:nvSpPr>
          <p:cNvPr id="3" name="Marcador de contenido 2"/>
          <p:cNvSpPr>
            <a:spLocks noGrp="1"/>
          </p:cNvSpPr>
          <p:nvPr>
            <p:ph idx="1"/>
          </p:nvPr>
        </p:nvSpPr>
        <p:spPr>
          <a:xfrm>
            <a:off x="1611824" y="1332854"/>
            <a:ext cx="9892788" cy="4617114"/>
          </a:xfrm>
        </p:spPr>
        <p:txBody>
          <a:bodyPr/>
          <a:lstStyle/>
          <a:p>
            <a:endParaRPr lang="es-CL" b="1" i="1" dirty="0"/>
          </a:p>
          <a:p>
            <a:pPr algn="just"/>
            <a:r>
              <a:rPr lang="es-CL" i="1" dirty="0">
                <a:solidFill>
                  <a:schemeClr val="tx1"/>
                </a:solidFill>
                <a:latin typeface="+mj-lt"/>
              </a:rPr>
              <a:t>A raíz del ataque y mordedura que sufriera una vecina al interior de la Hacienda, se solicita a los vecinos tenedores de mascotas, extremar las medidas de seguridad, evitando que los perros salgan a la vía pública.</a:t>
            </a:r>
          </a:p>
          <a:p>
            <a:pPr algn="just"/>
            <a:r>
              <a:rPr lang="es-CL" i="1" dirty="0">
                <a:solidFill>
                  <a:schemeClr val="tx1"/>
                </a:solidFill>
                <a:latin typeface="+mj-lt"/>
              </a:rPr>
              <a:t>No se trata en este caso de los perros que vagan libremente por la Hacienda (perros comunitarios), que están vacunados y alimentados por vecinos que los tratan y cuidan de buena forma, sino que una mascota de unos vecinos, </a:t>
            </a:r>
            <a:r>
              <a:rPr lang="es-CL" i="1" dirty="0" smtClean="0">
                <a:solidFill>
                  <a:schemeClr val="tx1"/>
                </a:solidFill>
                <a:latin typeface="+mj-lt"/>
              </a:rPr>
              <a:t>que </a:t>
            </a:r>
            <a:r>
              <a:rPr lang="es-CL" i="1" dirty="0">
                <a:solidFill>
                  <a:schemeClr val="tx1"/>
                </a:solidFill>
                <a:latin typeface="+mj-lt"/>
              </a:rPr>
              <a:t>saltó la reja y mordió a la vecina mientras ella trotaba.</a:t>
            </a:r>
          </a:p>
          <a:p>
            <a:pPr algn="just"/>
            <a:r>
              <a:rPr lang="es-CL" i="1" dirty="0">
                <a:solidFill>
                  <a:schemeClr val="tx1"/>
                </a:solidFill>
                <a:latin typeface="+mj-lt"/>
              </a:rPr>
              <a:t>Por lo anterior, se </a:t>
            </a:r>
            <a:r>
              <a:rPr lang="es-CL" i="1" dirty="0" smtClean="0">
                <a:solidFill>
                  <a:schemeClr val="tx1"/>
                </a:solidFill>
                <a:latin typeface="+mj-lt"/>
              </a:rPr>
              <a:t>solicita </a:t>
            </a:r>
            <a:r>
              <a:rPr lang="es-CL" i="1" dirty="0">
                <a:solidFill>
                  <a:schemeClr val="tx1"/>
                </a:solidFill>
                <a:latin typeface="+mj-lt"/>
              </a:rPr>
              <a:t>que los vecinos tengan sus mascotas con las medidas de seguridad adecuadas para evitar otro incidente y la eventual denuncia del hecho a las autoridades, trámite que en esta ocasión no se efectuó.</a:t>
            </a:r>
          </a:p>
          <a:p>
            <a:pPr marL="0" indent="0" algn="just">
              <a:buNone/>
            </a:pPr>
            <a:endParaRPr lang="es-CL" i="1" dirty="0">
              <a:solidFill>
                <a:schemeClr val="tx1"/>
              </a:solidFill>
              <a:latin typeface="+mj-lt"/>
            </a:endParaRPr>
          </a:p>
        </p:txBody>
      </p:sp>
    </p:spTree>
    <p:extLst>
      <p:ext uri="{BB962C8B-B14F-4D97-AF65-F5344CB8AC3E}">
        <p14:creationId xmlns:p14="http://schemas.microsoft.com/office/powerpoint/2010/main" val="447817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972215"/>
          </a:xfrm>
        </p:spPr>
        <p:txBody>
          <a:bodyPr>
            <a:normAutofit fontScale="90000"/>
          </a:bodyPr>
          <a:lstStyle/>
          <a:p>
            <a:pPr algn="ctr"/>
            <a:r>
              <a:rPr lang="es-CL" b="1" i="1" dirty="0"/>
              <a:t>¿Qué es la tenencia responsable de mascotas</a:t>
            </a:r>
            <a:r>
              <a:rPr lang="es-CL" b="1" dirty="0"/>
              <a:t>?</a:t>
            </a:r>
            <a:r>
              <a:rPr lang="es-CL" dirty="0"/>
              <a:t/>
            </a:r>
            <a:br>
              <a:rPr lang="es-CL" dirty="0"/>
            </a:br>
            <a:endParaRPr lang="es-CL" dirty="0"/>
          </a:p>
        </p:txBody>
      </p:sp>
      <p:sp>
        <p:nvSpPr>
          <p:cNvPr id="3" name="Marcador de contenido 2"/>
          <p:cNvSpPr>
            <a:spLocks noGrp="1"/>
          </p:cNvSpPr>
          <p:nvPr>
            <p:ph idx="1"/>
          </p:nvPr>
        </p:nvSpPr>
        <p:spPr>
          <a:xfrm>
            <a:off x="1921790" y="1728061"/>
            <a:ext cx="9582822" cy="4183161"/>
          </a:xfrm>
        </p:spPr>
        <p:txBody>
          <a:bodyPr/>
          <a:lstStyle/>
          <a:p>
            <a:endParaRPr lang="es-CL" b="1" i="1" dirty="0"/>
          </a:p>
          <a:p>
            <a:pPr algn="just"/>
            <a:r>
              <a:rPr lang="es-CL" i="1" dirty="0">
                <a:solidFill>
                  <a:schemeClr val="tx1"/>
                </a:solidFill>
              </a:rPr>
              <a:t>Es el conjunto de obligaciones que contrae una persona cuando decide aceptar y mantener una mascota, es decir, proporcionarle alimento, hogar y buen trato; brindarle los cuidados veterinarios y no someterlos a sufrimientos.</a:t>
            </a:r>
          </a:p>
          <a:p>
            <a:pPr marL="0" indent="0" algn="just">
              <a:buNone/>
            </a:pPr>
            <a:endParaRPr lang="es-CL" i="1" dirty="0">
              <a:solidFill>
                <a:schemeClr val="tx1"/>
              </a:solidFill>
            </a:endParaRPr>
          </a:p>
          <a:p>
            <a:pPr algn="just"/>
            <a:r>
              <a:rPr lang="es-CL" i="1" dirty="0">
                <a:solidFill>
                  <a:schemeClr val="tx1"/>
                </a:solidFill>
              </a:rPr>
              <a:t>La tenencia responsable comprende también el respeto a las normas de salud y seguridad pública que sean aplicables, así como a las reglas sobre responsabilidad a que están sujetas las personas que incurran en infracción de ellas, y la obligación de adoptar todas las medidas necesarias para evitar que la mascota o animal de compañía cause daños a la persona o propiedad de otro</a:t>
            </a:r>
            <a:r>
              <a:rPr lang="es-CL" dirty="0"/>
              <a:t>.</a:t>
            </a:r>
          </a:p>
        </p:txBody>
      </p:sp>
      <p:sp>
        <p:nvSpPr>
          <p:cNvPr id="4" name="AutoShape 2" descr="Tenencia responsable de mascotas: ¿En qué consiste Ley Cholito? | Tele 1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4" descr="Tenencia responsable de mascotas: ¿En qué consiste Ley Cholito? | Tele 1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Tree>
    <p:extLst>
      <p:ext uri="{BB962C8B-B14F-4D97-AF65-F5344CB8AC3E}">
        <p14:creationId xmlns:p14="http://schemas.microsoft.com/office/powerpoint/2010/main" val="1857596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69998"/>
          </a:xfrm>
        </p:spPr>
        <p:txBody>
          <a:bodyPr/>
          <a:lstStyle/>
          <a:p>
            <a:pPr algn="ctr"/>
            <a:r>
              <a:rPr lang="es-CL" b="1" i="1" dirty="0"/>
              <a:t>LEY CHOLITO</a:t>
            </a:r>
          </a:p>
        </p:txBody>
      </p:sp>
      <p:pic>
        <p:nvPicPr>
          <p:cNvPr id="1026" name="Picture 2" descr="Médico veterinario municipal de Cobquecura ofrecerá charla sobre Ley de Tenencia  responsable de mascotas – Municipalidad de Cobquecur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6156" y="1487837"/>
            <a:ext cx="7206725" cy="442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083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37626"/>
            <a:ext cx="8911687" cy="609152"/>
          </a:xfrm>
        </p:spPr>
        <p:txBody>
          <a:bodyPr>
            <a:noAutofit/>
          </a:bodyPr>
          <a:lstStyle/>
          <a:p>
            <a:pPr algn="ctr"/>
            <a:r>
              <a:rPr lang="es-CL" b="1" i="1" dirty="0"/>
              <a:t>CASILLA DE CORREOS</a:t>
            </a:r>
          </a:p>
        </p:txBody>
      </p:sp>
      <p:sp>
        <p:nvSpPr>
          <p:cNvPr id="3" name="Marcador de contenido 2"/>
          <p:cNvSpPr>
            <a:spLocks noGrp="1"/>
          </p:cNvSpPr>
          <p:nvPr>
            <p:ph idx="1"/>
          </p:nvPr>
        </p:nvSpPr>
        <p:spPr>
          <a:xfrm>
            <a:off x="1503336" y="1425844"/>
            <a:ext cx="10001276" cy="4485378"/>
          </a:xfrm>
        </p:spPr>
        <p:txBody>
          <a:bodyPr>
            <a:normAutofit/>
          </a:bodyPr>
          <a:lstStyle/>
          <a:p>
            <a:pPr algn="just"/>
            <a:r>
              <a:rPr lang="es-CL" i="1" dirty="0">
                <a:solidFill>
                  <a:schemeClr val="tx1"/>
                </a:solidFill>
              </a:rPr>
              <a:t>Se informa a la Comunidad que a contar del 27 de octubre la Hacienda cuenta con una casilla de Correos de Chile, Sucursal Casablanca. Servirá para la documentación de la Hacienda y también para uso de los vecinos, con las siguientes indicaciones:</a:t>
            </a:r>
          </a:p>
          <a:p>
            <a:pPr algn="just"/>
            <a:r>
              <a:rPr lang="es-CL" i="1" dirty="0">
                <a:solidFill>
                  <a:schemeClr val="tx1"/>
                </a:solidFill>
              </a:rPr>
              <a:t>1.- Las Encomiendas o Sobres no pueden sobrepasar los 20 kg. y 1 metro como máximo.</a:t>
            </a:r>
          </a:p>
          <a:p>
            <a:pPr algn="just"/>
            <a:r>
              <a:rPr lang="es-CL" i="1" dirty="0">
                <a:solidFill>
                  <a:schemeClr val="tx1"/>
                </a:solidFill>
              </a:rPr>
              <a:t>2.- En la Carátula debe indicar, DESTINATARIO, CASILLA N°4 CORREOS DE CHILE CASABLANCA.</a:t>
            </a:r>
          </a:p>
          <a:p>
            <a:pPr algn="just"/>
            <a:r>
              <a:rPr lang="es-CL" i="1" dirty="0">
                <a:solidFill>
                  <a:schemeClr val="tx1"/>
                </a:solidFill>
              </a:rPr>
              <a:t>3.- En caso de ocupar la casilla se solicita avisar en Administración para facilitar la llave y pueda retirar.</a:t>
            </a:r>
          </a:p>
          <a:p>
            <a:pPr algn="just"/>
            <a:r>
              <a:rPr lang="es-CL" i="1" dirty="0">
                <a:solidFill>
                  <a:schemeClr val="tx1"/>
                </a:solidFill>
              </a:rPr>
              <a:t>Esperamos que sea de utilidad para todos, en especial en estos tiempos de pandemia en que aumenta el E-Commerce o compras por internet y también para documentación personal enviada </a:t>
            </a:r>
            <a:r>
              <a:rPr lang="es-CL" i="1" dirty="0" smtClean="0">
                <a:solidFill>
                  <a:schemeClr val="tx1"/>
                </a:solidFill>
              </a:rPr>
              <a:t>desde </a:t>
            </a:r>
            <a:r>
              <a:rPr lang="es-CL" i="1" dirty="0">
                <a:solidFill>
                  <a:schemeClr val="tx1"/>
                </a:solidFill>
              </a:rPr>
              <a:t>otras localidades.</a:t>
            </a:r>
          </a:p>
          <a:p>
            <a:endParaRPr lang="es-CL" dirty="0"/>
          </a:p>
        </p:txBody>
      </p:sp>
    </p:spTree>
    <p:extLst>
      <p:ext uri="{BB962C8B-B14F-4D97-AF65-F5344CB8AC3E}">
        <p14:creationId xmlns:p14="http://schemas.microsoft.com/office/powerpoint/2010/main" val="3428165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0C3A519B-A8EA-41D4-A91A-EED3AC902979}"/>
              </a:ext>
            </a:extLst>
          </p:cNvPr>
          <p:cNvSpPr>
            <a:spLocks noGrp="1"/>
          </p:cNvSpPr>
          <p:nvPr>
            <p:ph idx="1"/>
          </p:nvPr>
        </p:nvSpPr>
        <p:spPr>
          <a:xfrm>
            <a:off x="1066801" y="318051"/>
            <a:ext cx="10437812" cy="5083943"/>
          </a:xfrm>
        </p:spPr>
        <p:txBody>
          <a:bodyPr>
            <a:normAutofit/>
          </a:bodyPr>
          <a:lstStyle/>
          <a:p>
            <a:pPr marL="0" indent="0" algn="ctr">
              <a:buNone/>
            </a:pPr>
            <a:r>
              <a:rPr lang="es-CL" sz="3200" b="1" i="1" u="sng" dirty="0"/>
              <a:t>AVANCE DE PROYECTOS </a:t>
            </a:r>
          </a:p>
          <a:p>
            <a:pPr marL="0" indent="0">
              <a:buNone/>
            </a:pPr>
            <a:endParaRPr lang="en-GB" i="1" dirty="0">
              <a:latin typeface="Arial" panose="020B0604020202020204" pitchFamily="34" charset="0"/>
              <a:cs typeface="Arial" panose="020B0604020202020204" pitchFamily="34" charset="0"/>
            </a:endParaRPr>
          </a:p>
          <a:p>
            <a:pPr marL="0" indent="0">
              <a:buNone/>
            </a:pPr>
            <a:r>
              <a:rPr lang="es-CL" dirty="0">
                <a:solidFill>
                  <a:srgbClr val="000000"/>
                </a:solidFill>
                <a:latin typeface="Arial" panose="020B0604020202020204" pitchFamily="34" charset="0"/>
                <a:ea typeface="Times New Roman" panose="02020603050405020304" pitchFamily="18" charset="0"/>
              </a:rPr>
              <a:t>	</a:t>
            </a:r>
            <a:r>
              <a:rPr lang="es-CL" b="1" i="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LUMINARIAS. </a:t>
            </a:r>
          </a:p>
          <a:p>
            <a:pPr algn="just">
              <a:buFont typeface="Wingdings" panose="05000000000000000000" pitchFamily="2" charset="2"/>
              <a:buChar char="v"/>
            </a:pPr>
            <a:r>
              <a:rPr lang="es-CL"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 ha terminado una primera etapa de instalación de 60 luminarias led solares, con detector de movimiento para que aumenten la luminosidad al detectar alguna persona, animal o vehículo. Debido a su costo, la compra se hizo en forma paulatina, para abarcar los lugares que lo requieran. </a:t>
            </a:r>
          </a:p>
          <a:p>
            <a:pPr marL="0" indent="0" algn="just">
              <a:buNone/>
            </a:pPr>
            <a:endParaRPr lang="es-CL"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Estamos en la última etapa de instalación de otras 30 luminarias. Son 90 en total.</a:t>
            </a:r>
          </a:p>
          <a:p>
            <a:pPr marL="0" indent="0" algn="just">
              <a:buNone/>
            </a:pPr>
            <a:endParaRPr lang="es-CL" i="1"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También se adquirieron 15 luminarias led de forma circular, que serán instaladas en el bandejón central y sector de la administración, para reducir el costo de luz eléctrica y hermoseamiento de espacios comunes. </a:t>
            </a:r>
          </a:p>
          <a:p>
            <a:pPr algn="just">
              <a:buFont typeface="Wingdings" panose="05000000000000000000" pitchFamily="2" charset="2"/>
              <a:buChar char="v"/>
            </a:pP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15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69D33437-D871-4952-BADE-CCEE1C58E7DB}"/>
              </a:ext>
            </a:extLst>
          </p:cNvPr>
          <p:cNvSpPr>
            <a:spLocks noGrp="1"/>
          </p:cNvSpPr>
          <p:nvPr>
            <p:ph idx="1"/>
          </p:nvPr>
        </p:nvSpPr>
        <p:spPr>
          <a:xfrm>
            <a:off x="1470991" y="1"/>
            <a:ext cx="9819861" cy="6241774"/>
          </a:xfrm>
        </p:spPr>
        <p:txBody>
          <a:bodyPr>
            <a:normAutofit/>
          </a:bodyPr>
          <a:lstStyle/>
          <a:p>
            <a:pPr marL="0" indent="0">
              <a:buNone/>
            </a:pPr>
            <a:endParaRPr lang="es-CL" dirty="0"/>
          </a:p>
          <a:p>
            <a:pPr marL="0" indent="0" algn="ctr">
              <a:buNone/>
            </a:pPr>
            <a:r>
              <a:rPr lang="en-GB" sz="2400" b="1" i="1" u="sng" dirty="0">
                <a:latin typeface="Arial" panose="020B0604020202020204" pitchFamily="34" charset="0"/>
                <a:cs typeface="Arial" panose="020B0604020202020204" pitchFamily="34" charset="0"/>
              </a:rPr>
              <a:t>PRESENTACION Y SALUDO  </a:t>
            </a:r>
          </a:p>
          <a:p>
            <a:pPr marL="0" indent="0" algn="ctr">
              <a:buNone/>
            </a:pPr>
            <a:endParaRPr lang="en-GB" sz="2400" b="1" i="1" u="sng" dirty="0">
              <a:latin typeface="Arial" panose="020B0604020202020204" pitchFamily="34" charset="0"/>
              <a:cs typeface="Arial" panose="020B0604020202020204" pitchFamily="34" charset="0"/>
            </a:endParaRPr>
          </a:p>
          <a:p>
            <a:pPr algn="just">
              <a:lnSpc>
                <a:spcPct val="107000"/>
              </a:lnSpc>
              <a:spcAft>
                <a:spcPts val="800"/>
              </a:spcAft>
              <a:buFont typeface="Wingdings" panose="05000000000000000000" pitchFamily="2" charset="2"/>
              <a:buChar char="v"/>
            </a:pPr>
            <a:r>
              <a:rPr lang="es-CL"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Estimadas vecinas y vecinos del Pangal, junto con saludarlos, les hacemos llegar “Hacienda Pangal Informa”  actividades del mes de octubre 2020.</a:t>
            </a:r>
            <a:endParaRPr lang="en-GB"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v"/>
            </a:pPr>
            <a:r>
              <a:rPr lang="es-CL"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Este Comité agradece el trabajo que están realizando muchos vecinos y en comunidad, tales como en áreas verdes, grupos ecológicos y reciclaje, en seguridad y otros. Estamos trabajando para obtener la mejor gestión posible y con ello, el beneficio de </a:t>
            </a:r>
            <a:r>
              <a:rPr lang="es-CL" sz="1800" i="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los vecinos. </a:t>
            </a:r>
            <a:r>
              <a:rPr lang="es-CL"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En tiempos que son difíciles para todos. </a:t>
            </a:r>
            <a:endParaRPr lang="en-GB"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v"/>
            </a:pPr>
            <a:r>
              <a:rPr lang="es-CL"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Cómo es sabido por todos; el Comité de la Administración se reunía todos viernes de cada semana de 09:30 </a:t>
            </a:r>
            <a:r>
              <a:rPr lang="es-CL" sz="180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hrs</a:t>
            </a:r>
            <a:r>
              <a:rPr lang="es-CL"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en el Quincho.  A partir de la semana pasada, nos reunimos todos los sábados en el mismo lugar.  Estamos abiertos a todas las propuestas e iniciativas que nos hagan llegar personalmente, vía mail, los esperamos</a:t>
            </a:r>
            <a:r>
              <a:rPr lang="es-CL" i="1"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GB"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v"/>
            </a:pPr>
            <a:r>
              <a:rPr lang="es-CL" sz="1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Sin más por el momento, les agradecemos de antemano,</a:t>
            </a:r>
            <a:endParaRPr lang="es-CL" i="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Clr>
                <a:srgbClr val="C00000"/>
              </a:buClr>
              <a:buFont typeface="Wingdings" panose="05000000000000000000" pitchFamily="2" charset="2"/>
              <a:buChar char="v"/>
            </a:pPr>
            <a:r>
              <a:rPr lang="es-CL" i="1" dirty="0">
                <a:solidFill>
                  <a:schemeClr val="tx1"/>
                </a:solidFill>
                <a:latin typeface="Arial" panose="020B0604020202020204" pitchFamily="34" charset="0"/>
                <a:ea typeface="Calibri" panose="020F0502020204030204" pitchFamily="34" charset="0"/>
                <a:cs typeface="Arial" panose="020B0604020202020204" pitchFamily="34" charset="0"/>
              </a:rPr>
              <a:t>Comité de Administración.</a:t>
            </a:r>
            <a:endParaRPr lang="en-GB" i="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v"/>
            </a:pPr>
            <a:endParaRPr lang="es-CL" sz="1800" i="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85074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9FB4F8-0429-44FF-8EDF-1511A3602E4F}"/>
              </a:ext>
            </a:extLst>
          </p:cNvPr>
          <p:cNvSpPr>
            <a:spLocks noGrp="1"/>
          </p:cNvSpPr>
          <p:nvPr>
            <p:ph type="title"/>
          </p:nvPr>
        </p:nvSpPr>
        <p:spPr>
          <a:xfrm>
            <a:off x="887508" y="681319"/>
            <a:ext cx="9604094" cy="457200"/>
          </a:xfrm>
        </p:spPr>
        <p:txBody>
          <a:bodyPr>
            <a:normAutofit fontScale="90000"/>
          </a:bodyPr>
          <a:lstStyle/>
          <a:p>
            <a:pPr algn="ctr"/>
            <a:r>
              <a:rPr lang="en-GB" sz="3000" b="1" i="1" u="sng" dirty="0"/>
              <a:t>PREVENCIÓN EN SEGURIDAD</a:t>
            </a:r>
          </a:p>
        </p:txBody>
      </p:sp>
      <p:sp>
        <p:nvSpPr>
          <p:cNvPr id="3" name="Marcador de contenido 2">
            <a:extLst>
              <a:ext uri="{FF2B5EF4-FFF2-40B4-BE49-F238E27FC236}">
                <a16:creationId xmlns:a16="http://schemas.microsoft.com/office/drawing/2014/main" xmlns="" id="{7B448F14-E890-445E-ADE9-35A534E39D94}"/>
              </a:ext>
            </a:extLst>
          </p:cNvPr>
          <p:cNvSpPr>
            <a:spLocks noGrp="1"/>
          </p:cNvSpPr>
          <p:nvPr>
            <p:ph idx="1"/>
          </p:nvPr>
        </p:nvSpPr>
        <p:spPr>
          <a:xfrm>
            <a:off x="1039907" y="1511085"/>
            <a:ext cx="10659034" cy="3736164"/>
          </a:xfrm>
        </p:spPr>
        <p:txBody>
          <a:bodyPr>
            <a:normAutofit fontScale="25000" lnSpcReduction="20000"/>
          </a:bodyPr>
          <a:lstStyle/>
          <a:p>
            <a:pPr algn="just">
              <a:buFont typeface="Wingdings" panose="05000000000000000000" pitchFamily="2" charset="2"/>
              <a:buChar char="v"/>
            </a:pPr>
            <a:r>
              <a:rPr lang="es-CL" sz="8000" i="1" dirty="0">
                <a:solidFill>
                  <a:schemeClr val="tx1"/>
                </a:solidFill>
                <a:latin typeface="Arial" panose="020B0604020202020204" pitchFamily="34" charset="0"/>
                <a:cs typeface="Arial" panose="020B0604020202020204" pitchFamily="34" charset="0"/>
              </a:rPr>
              <a:t>Toda medida preventiva para la seguridad de las viviendas debe partir por el propio vecino, ya sea con instalación de alarmas, iluminación exterior e interior, cierre del predio, cierre adecuado de ventanas y puertas, etc. El auto cuidado es la base en prevención.</a:t>
            </a:r>
          </a:p>
          <a:p>
            <a:pPr marL="0" indent="0" algn="just">
              <a:buNone/>
            </a:pPr>
            <a:endParaRPr lang="es-CL" sz="8000" i="1" dirty="0">
              <a:solidFill>
                <a:schemeClr val="tx1"/>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s-CL" sz="8000" i="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Dentro de las medidas preventivas, nos hemos puesto en contacto con los encargados de seguridad vecinal de la Municipalidad de Casablanca, con quienes acordamos la instalación de una aplicación en los teléfonos de los vecinos de la Hacienda.</a:t>
            </a:r>
          </a:p>
          <a:p>
            <a:pPr marL="0" lvl="0" indent="0" algn="just">
              <a:buNone/>
              <a:tabLst>
                <a:tab pos="457200" algn="l"/>
              </a:tabLst>
            </a:pPr>
            <a:endParaRPr lang="es-CL" sz="8000" i="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s-CL" sz="8000" i="1" dirty="0">
                <a:solidFill>
                  <a:schemeClr val="tx1"/>
                </a:solidFill>
                <a:latin typeface="Arial" panose="020B0604020202020204" pitchFamily="34" charset="0"/>
                <a:ea typeface="Times New Roman" panose="02020603050405020304" pitchFamily="18" charset="0"/>
                <a:cs typeface="Arial" panose="020B0604020202020204" pitchFamily="34" charset="0"/>
              </a:rPr>
              <a:t>Una vez hagamos llegar las observaciones de parte de la administración a la Municipalidad, ellos cargarán dicha aplicación en los celulares de los vecinos que lo deseen, de forma gratuita.</a:t>
            </a:r>
          </a:p>
          <a:p>
            <a:pPr marL="342900" lvl="0" indent="-342900" algn="just">
              <a:buFont typeface="Wingdings" panose="05000000000000000000" pitchFamily="2" charset="2"/>
              <a:buChar char=""/>
              <a:tabLst>
                <a:tab pos="457200" algn="l"/>
              </a:tabLst>
            </a:pPr>
            <a:endParaRPr lang="en-GB" sz="5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buFont typeface="Wingdings" panose="05000000000000000000" pitchFamily="2" charset="2"/>
              <a:buChar char="v"/>
            </a:pPr>
            <a:endPar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s-CL" dirty="0">
                <a:latin typeface="Arial" panose="020B0604020202020204" pitchFamily="34" charset="0"/>
                <a:cs typeface="Arial" panose="020B0604020202020204" pitchFamily="34" charset="0"/>
              </a:rPr>
              <a:t/>
            </a:r>
            <a:br>
              <a:rPr lang="es-CL" dirty="0">
                <a:latin typeface="Arial" panose="020B0604020202020204" pitchFamily="34" charset="0"/>
                <a:cs typeface="Arial" panose="020B0604020202020204" pitchFamily="34" charset="0"/>
              </a:rPr>
            </a:br>
            <a:endParaRPr lang="es-CL"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057609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9FB4F8-0429-44FF-8EDF-1511A3602E4F}"/>
              </a:ext>
            </a:extLst>
          </p:cNvPr>
          <p:cNvSpPr>
            <a:spLocks noGrp="1"/>
          </p:cNvSpPr>
          <p:nvPr>
            <p:ph type="title"/>
          </p:nvPr>
        </p:nvSpPr>
        <p:spPr>
          <a:xfrm>
            <a:off x="887508" y="681319"/>
            <a:ext cx="9604094" cy="457200"/>
          </a:xfrm>
        </p:spPr>
        <p:txBody>
          <a:bodyPr>
            <a:normAutofit fontScale="90000"/>
          </a:bodyPr>
          <a:lstStyle/>
          <a:p>
            <a:pPr algn="ctr"/>
            <a:r>
              <a:rPr lang="en-GB" sz="3000" b="1" i="1" u="sng" dirty="0"/>
              <a:t>PREVENCIÓN DE INCENDIOS</a:t>
            </a:r>
          </a:p>
        </p:txBody>
      </p:sp>
      <p:sp>
        <p:nvSpPr>
          <p:cNvPr id="3" name="Marcador de contenido 2">
            <a:extLst>
              <a:ext uri="{FF2B5EF4-FFF2-40B4-BE49-F238E27FC236}">
                <a16:creationId xmlns:a16="http://schemas.microsoft.com/office/drawing/2014/main" xmlns="" id="{7B448F14-E890-445E-ADE9-35A534E39D94}"/>
              </a:ext>
            </a:extLst>
          </p:cNvPr>
          <p:cNvSpPr>
            <a:spLocks noGrp="1"/>
          </p:cNvSpPr>
          <p:nvPr>
            <p:ph idx="1"/>
          </p:nvPr>
        </p:nvSpPr>
        <p:spPr>
          <a:xfrm>
            <a:off x="1039907" y="1326776"/>
            <a:ext cx="10659034" cy="5002305"/>
          </a:xfrm>
        </p:spPr>
        <p:txBody>
          <a:bodyPr>
            <a:normAutofit/>
          </a:bodyPr>
          <a:lstStyle/>
          <a:p>
            <a:pPr marL="0" indent="0" algn="just">
              <a:buNone/>
            </a:pPr>
            <a:endPar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s-CL"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Luego de varios años de sequía tuvimos una temporada esperanzadora en cuanto aguas lluvias. Aún así debemos extremar todas las medidas de seguridad para prevenir incendios.</a:t>
            </a:r>
          </a:p>
          <a:p>
            <a:pPr algn="just">
              <a:buFont typeface="Wingdings" panose="05000000000000000000" pitchFamily="2" charset="2"/>
              <a:buChar char="v"/>
            </a:pPr>
            <a:r>
              <a:rPr lang="es-CL"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Para esto se requiere de la ayuda de toda la comunidad, comenzando por su propios sitios y viviendas, evitando amontonar y dejar basura y ramas cortadas tanto al interior de sus sitios como en el exterior de estos.</a:t>
            </a:r>
          </a:p>
          <a:p>
            <a:pPr algn="just">
              <a:buFont typeface="Wingdings" panose="05000000000000000000" pitchFamily="2" charset="2"/>
              <a:buChar char="v"/>
            </a:pPr>
            <a:r>
              <a:rPr lang="es-CL"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La administración cuenta con recursos, como mangueras, motobomba, extintores y herramientas, siendo esta la primera alternativa para enfrentar un amago de incendio al interior de la Hacienda o en los terrenos aledaños.</a:t>
            </a:r>
          </a:p>
          <a:p>
            <a:pPr algn="just">
              <a:buFont typeface="Wingdings" panose="05000000000000000000" pitchFamily="2" charset="2"/>
              <a:buChar char="v"/>
            </a:pPr>
            <a:r>
              <a:rPr lang="es-CL"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Solicitamos a los vecinos retirar a la brevedad las ramas dejadas junto al camino, como es el caso que se muestra a continuación. También en los próximos días contaremos con una máquina chipeadora para eliminar las ram</a:t>
            </a:r>
            <a:r>
              <a:rPr lang="es-CL"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as y desechos de las podas de árboles.</a:t>
            </a:r>
            <a:endParaRPr lang="es-CL"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118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9FB4F8-0429-44FF-8EDF-1511A3602E4F}"/>
              </a:ext>
            </a:extLst>
          </p:cNvPr>
          <p:cNvSpPr>
            <a:spLocks noGrp="1"/>
          </p:cNvSpPr>
          <p:nvPr>
            <p:ph type="title"/>
          </p:nvPr>
        </p:nvSpPr>
        <p:spPr>
          <a:xfrm>
            <a:off x="887508" y="264868"/>
            <a:ext cx="9604094" cy="715793"/>
          </a:xfrm>
        </p:spPr>
        <p:txBody>
          <a:bodyPr>
            <a:normAutofit/>
          </a:bodyPr>
          <a:lstStyle/>
          <a:p>
            <a:pPr algn="ctr"/>
            <a:r>
              <a:rPr lang="en-GB" sz="3000" b="1" i="1" u="sng" dirty="0"/>
              <a:t>PREVENCIÓN DE INCENDIOS-EVITEMOS RIESGOS</a:t>
            </a:r>
          </a:p>
        </p:txBody>
      </p:sp>
      <p:sp>
        <p:nvSpPr>
          <p:cNvPr id="4" name="AutoShape 2" descr="blob:https://web.whatsapp.com/8192afbe-2e98-4e1a-ad7c-15b0f7056332"/>
          <p:cNvSpPr>
            <a:spLocks noChangeAspect="1" noChangeArrowheads="1"/>
          </p:cNvSpPr>
          <p:nvPr/>
        </p:nvSpPr>
        <p:spPr bwMode="auto">
          <a:xfrm>
            <a:off x="5821270" y="439167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4" descr="blob:https://web.whatsapp.com/8192afbe-2e98-4e1a-ad7c-15b0f7056332"/>
          <p:cNvSpPr>
            <a:spLocks noChangeAspect="1" noChangeArrowheads="1"/>
          </p:cNvSpPr>
          <p:nvPr/>
        </p:nvSpPr>
        <p:spPr bwMode="auto">
          <a:xfrm>
            <a:off x="5821270" y="439167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6" descr="blob:https://web.whatsapp.com/8192afbe-2e98-4e1a-ad7c-15b0f705633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7" name="Marcador de contenido 10">
            <a:extLst>
              <a:ext uri="{FF2B5EF4-FFF2-40B4-BE49-F238E27FC236}">
                <a16:creationId xmlns:a16="http://schemas.microsoft.com/office/drawing/2014/main" xmlns="" id="{3DE1AD29-1CDF-4F3D-82BF-C6697CED028E}"/>
              </a:ext>
            </a:extLst>
          </p:cNvPr>
          <p:cNvPicPr>
            <a:picLocks noChangeAspect="1"/>
          </p:cNvPicPr>
          <p:nvPr/>
        </p:nvPicPr>
        <p:blipFill>
          <a:blip r:embed="rId2"/>
          <a:stretch>
            <a:fillRect/>
          </a:stretch>
        </p:blipFill>
        <p:spPr>
          <a:xfrm>
            <a:off x="4078007" y="3429000"/>
            <a:ext cx="4584933" cy="3164132"/>
          </a:xfrm>
          <a:prstGeom prst="rect">
            <a:avLst/>
          </a:prstGeom>
        </p:spPr>
      </p:pic>
      <p:sp>
        <p:nvSpPr>
          <p:cNvPr id="8" name="Marcador de contenido 7">
            <a:extLst>
              <a:ext uri="{FF2B5EF4-FFF2-40B4-BE49-F238E27FC236}">
                <a16:creationId xmlns:a16="http://schemas.microsoft.com/office/drawing/2014/main" xmlns="" id="{72F035E6-201A-4812-B089-227499AE857F}"/>
              </a:ext>
            </a:extLst>
          </p:cNvPr>
          <p:cNvSpPr>
            <a:spLocks noGrp="1"/>
          </p:cNvSpPr>
          <p:nvPr>
            <p:ph idx="1"/>
          </p:nvPr>
        </p:nvSpPr>
        <p:spPr>
          <a:xfrm>
            <a:off x="1236337" y="1252025"/>
            <a:ext cx="10268275" cy="1917378"/>
          </a:xfrm>
        </p:spPr>
        <p:txBody>
          <a:bodyPr>
            <a:noAutofit/>
          </a:bodyPr>
          <a:lstStyle/>
          <a:p>
            <a:pPr algn="just"/>
            <a:r>
              <a:rPr lang="es-CL" i="1" dirty="0">
                <a:solidFill>
                  <a:schemeClr val="tx1"/>
                </a:solidFill>
              </a:rPr>
              <a:t>Vecinos, solicitamos a la brevedad cortar las ramas que excedan hacia los espacios comunes y dejar basura en caminos interiores.  </a:t>
            </a:r>
          </a:p>
          <a:p>
            <a:pPr algn="just"/>
            <a:r>
              <a:rPr lang="es-CL" i="1" dirty="0">
                <a:solidFill>
                  <a:schemeClr val="tx1"/>
                </a:solidFill>
              </a:rPr>
              <a:t>Aplicaremos </a:t>
            </a:r>
            <a:r>
              <a:rPr lang="es-CL" i="1" dirty="0" smtClean="0">
                <a:solidFill>
                  <a:schemeClr val="tx1"/>
                </a:solidFill>
              </a:rPr>
              <a:t>como </a:t>
            </a:r>
            <a:r>
              <a:rPr lang="es-CL" i="1" dirty="0">
                <a:solidFill>
                  <a:schemeClr val="tx1"/>
                </a:solidFill>
              </a:rPr>
              <a:t>lo indicamos multas. </a:t>
            </a:r>
            <a:r>
              <a:rPr lang="es-CL" i="1" dirty="0" smtClean="0">
                <a:solidFill>
                  <a:schemeClr val="tx1"/>
                </a:solidFill>
              </a:rPr>
              <a:t>Hemos </a:t>
            </a:r>
            <a:r>
              <a:rPr lang="es-CL" i="1" dirty="0">
                <a:solidFill>
                  <a:schemeClr val="tx1"/>
                </a:solidFill>
              </a:rPr>
              <a:t>venido advirtiendo desde hace </a:t>
            </a:r>
            <a:r>
              <a:rPr lang="es-CL" i="1" dirty="0" smtClean="0">
                <a:solidFill>
                  <a:schemeClr val="tx1"/>
                </a:solidFill>
              </a:rPr>
              <a:t>mucho.</a:t>
            </a:r>
            <a:endParaRPr lang="es-CL" i="1" dirty="0">
              <a:solidFill>
                <a:schemeClr val="tx1"/>
              </a:solidFill>
            </a:endParaRPr>
          </a:p>
          <a:p>
            <a:pPr algn="just"/>
            <a:r>
              <a:rPr lang="es-CL" i="1" dirty="0">
                <a:solidFill>
                  <a:schemeClr val="tx1"/>
                </a:solidFill>
              </a:rPr>
              <a:t>Este año fue muy lluvioso, por lo que tenemos más vegetación </a:t>
            </a:r>
            <a:r>
              <a:rPr lang="es-CL" i="1" dirty="0" smtClean="0">
                <a:solidFill>
                  <a:schemeClr val="tx1"/>
                </a:solidFill>
              </a:rPr>
              <a:t>y hay mayores riesgos de eventuales incendios.</a:t>
            </a:r>
            <a:endParaRPr lang="en-GB" i="1" dirty="0">
              <a:solidFill>
                <a:schemeClr val="tx1"/>
              </a:solidFill>
            </a:endParaRPr>
          </a:p>
        </p:txBody>
      </p:sp>
    </p:spTree>
    <p:extLst>
      <p:ext uri="{BB962C8B-B14F-4D97-AF65-F5344CB8AC3E}">
        <p14:creationId xmlns:p14="http://schemas.microsoft.com/office/powerpoint/2010/main" val="7434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7A0E90-B528-408B-B0C1-D1D700DD8DAD}"/>
              </a:ext>
            </a:extLst>
          </p:cNvPr>
          <p:cNvSpPr>
            <a:spLocks noGrp="1"/>
          </p:cNvSpPr>
          <p:nvPr>
            <p:ph type="title"/>
          </p:nvPr>
        </p:nvSpPr>
        <p:spPr>
          <a:xfrm>
            <a:off x="2592925" y="0"/>
            <a:ext cx="8911687" cy="1269242"/>
          </a:xfrm>
        </p:spPr>
        <p:txBody>
          <a:bodyPr>
            <a:normAutofit fontScale="90000"/>
          </a:bodyPr>
          <a:lstStyle/>
          <a:p>
            <a:pPr algn="ctr"/>
            <a:r>
              <a:rPr lang="es-CL" sz="2800" i="1" dirty="0">
                <a:latin typeface="Arial" panose="020B0604020202020204" pitchFamily="34" charset="0"/>
                <a:cs typeface="Arial" panose="020B0604020202020204" pitchFamily="34" charset="0"/>
              </a:rPr>
              <a:t>SE SOLICITA CORTE DE RAMAS- EJEMPLO A SEGUIR</a:t>
            </a:r>
            <a:r>
              <a:rPr lang="es-CL" sz="2800" dirty="0">
                <a:latin typeface="Arial" panose="020B0604020202020204" pitchFamily="34" charset="0"/>
                <a:cs typeface="Arial" panose="020B0604020202020204" pitchFamily="34" charset="0"/>
              </a:rPr>
              <a:t/>
            </a:r>
            <a:br>
              <a:rPr lang="es-CL" sz="2800" dirty="0">
                <a:latin typeface="Arial" panose="020B0604020202020204" pitchFamily="34" charset="0"/>
                <a:cs typeface="Arial" panose="020B0604020202020204" pitchFamily="34" charset="0"/>
              </a:rPr>
            </a:br>
            <a:r>
              <a:rPr lang="es-CL" sz="2800" dirty="0">
                <a:latin typeface="Arial" panose="020B0604020202020204" pitchFamily="34" charset="0"/>
                <a:cs typeface="Arial" panose="020B0604020202020204" pitchFamily="34" charset="0"/>
              </a:rPr>
              <a:t> </a:t>
            </a:r>
            <a:br>
              <a:rPr lang="es-CL" sz="2800" dirty="0">
                <a:latin typeface="Arial" panose="020B0604020202020204" pitchFamily="34" charset="0"/>
                <a:cs typeface="Arial" panose="020B0604020202020204" pitchFamily="34" charset="0"/>
              </a:rPr>
            </a:br>
            <a:r>
              <a:rPr lang="es-CL"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pic>
        <p:nvPicPr>
          <p:cNvPr id="5" name="Marcador de contenido 4" descr="Un sendero de tierra&#10;&#10;Descripción generada automáticamente">
            <a:extLst>
              <a:ext uri="{FF2B5EF4-FFF2-40B4-BE49-F238E27FC236}">
                <a16:creationId xmlns:a16="http://schemas.microsoft.com/office/drawing/2014/main" xmlns="" id="{8CA953CA-768C-4581-9ECA-AB7A606AE8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902" y="971551"/>
            <a:ext cx="6971679" cy="3848100"/>
          </a:xfrm>
        </p:spPr>
      </p:pic>
      <p:pic>
        <p:nvPicPr>
          <p:cNvPr id="2050" name="Picture 2" descr="Celebración de aplausos de manos de dibujos animados - Descargar Vectores  Gratis, Illustrator Graficos, Plantillas Diseño">
            <a:extLst>
              <a:ext uri="{FF2B5EF4-FFF2-40B4-BE49-F238E27FC236}">
                <a16:creationId xmlns:a16="http://schemas.microsoft.com/office/drawing/2014/main" xmlns="" id="{835A2FCF-DBA3-49E9-97B4-4A5B25220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49" y="4819650"/>
            <a:ext cx="5246143"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685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B60732-77AE-4344-88E3-89DC766B7AF1}"/>
              </a:ext>
            </a:extLst>
          </p:cNvPr>
          <p:cNvSpPr>
            <a:spLocks noGrp="1"/>
          </p:cNvSpPr>
          <p:nvPr>
            <p:ph type="title"/>
          </p:nvPr>
        </p:nvSpPr>
        <p:spPr>
          <a:xfrm>
            <a:off x="2592924" y="624110"/>
            <a:ext cx="8911687" cy="785590"/>
          </a:xfrm>
        </p:spPr>
        <p:txBody>
          <a:bodyPr>
            <a:normAutofit fontScale="90000"/>
          </a:bodyPr>
          <a:lstStyle/>
          <a:p>
            <a:pPr algn="ctr"/>
            <a:r>
              <a:rPr lang="es-CL" sz="2300" b="1" i="1" dirty="0"/>
              <a:t>RESPONSABILIDAD Y CORTE DE RAMAS DE CADA PROPIETARIO</a:t>
            </a:r>
            <a:br>
              <a:rPr lang="es-CL" sz="2300" b="1" i="1" dirty="0"/>
            </a:br>
            <a:r>
              <a:rPr lang="es-CL" sz="2300" b="1" i="1" dirty="0"/>
              <a:t>SEGÚN FOTOS ADJUNTAS</a:t>
            </a:r>
            <a:br>
              <a:rPr lang="es-CL" sz="2300" b="1" i="1" dirty="0"/>
            </a:br>
            <a:r>
              <a:rPr lang="es-CL" sz="2300" b="1" i="1" dirty="0"/>
              <a:t/>
            </a:r>
            <a:br>
              <a:rPr lang="es-CL" sz="2300" b="1" i="1" dirty="0"/>
            </a:br>
            <a:r>
              <a:rPr lang="es-CL" sz="2300" b="1" i="1" dirty="0"/>
              <a:t>Solicitamos y es obligación de cada propietario cortar las ramas que salen de sus cercos y ocupan varios Mt2 de vía pública, afectan la estética y rayan los autos.</a:t>
            </a:r>
            <a:br>
              <a:rPr lang="es-CL" sz="2300" b="1" i="1" dirty="0"/>
            </a:br>
            <a:endParaRPr lang="en-GB" sz="2300" b="1" i="1" dirty="0"/>
          </a:p>
        </p:txBody>
      </p:sp>
      <p:pic>
        <p:nvPicPr>
          <p:cNvPr id="5" name="Marcador de contenido 4" descr="Una calle de tierra&#10;&#10;Descripción generada automáticamente">
            <a:extLst>
              <a:ext uri="{FF2B5EF4-FFF2-40B4-BE49-F238E27FC236}">
                <a16:creationId xmlns:a16="http://schemas.microsoft.com/office/drawing/2014/main" xmlns="" id="{D11F6CA3-125D-4C62-BBD4-B1DFB1EA8C9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45704" y="2584450"/>
            <a:ext cx="4572000" cy="3378200"/>
          </a:xfrm>
        </p:spPr>
      </p:pic>
      <p:pic>
        <p:nvPicPr>
          <p:cNvPr id="7" name="Imagen 6" descr="Una calle de tierra&#10;&#10;Descripción generada automáticamente">
            <a:extLst>
              <a:ext uri="{FF2B5EF4-FFF2-40B4-BE49-F238E27FC236}">
                <a16:creationId xmlns:a16="http://schemas.microsoft.com/office/drawing/2014/main" xmlns="" id="{49B1C513-51A3-4F2D-9854-650970158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085" y="2584448"/>
            <a:ext cx="5308528" cy="3378201"/>
          </a:xfrm>
          <a:prstGeom prst="rect">
            <a:avLst/>
          </a:prstGeom>
        </p:spPr>
      </p:pic>
    </p:spTree>
    <p:extLst>
      <p:ext uri="{BB962C8B-B14F-4D97-AF65-F5344CB8AC3E}">
        <p14:creationId xmlns:p14="http://schemas.microsoft.com/office/powerpoint/2010/main" val="609351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84758"/>
          </a:xfrm>
        </p:spPr>
        <p:txBody>
          <a:bodyPr>
            <a:normAutofit fontScale="90000"/>
          </a:bodyPr>
          <a:lstStyle/>
          <a:p>
            <a:pPr algn="ctr"/>
            <a:r>
              <a:rPr lang="es-CL" b="1" i="1" dirty="0"/>
              <a:t>ASAMBLEA ORDINARIA ANUAL</a:t>
            </a:r>
          </a:p>
        </p:txBody>
      </p:sp>
      <p:sp>
        <p:nvSpPr>
          <p:cNvPr id="3" name="Marcador de contenido 2"/>
          <p:cNvSpPr>
            <a:spLocks noGrp="1"/>
          </p:cNvSpPr>
          <p:nvPr>
            <p:ph idx="1"/>
          </p:nvPr>
        </p:nvSpPr>
        <p:spPr>
          <a:xfrm>
            <a:off x="1611824" y="1278610"/>
            <a:ext cx="9892788" cy="4632612"/>
          </a:xfrm>
        </p:spPr>
        <p:txBody>
          <a:bodyPr/>
          <a:lstStyle/>
          <a:p>
            <a:pPr algn="just"/>
            <a:r>
              <a:rPr lang="es-CL" i="1" dirty="0">
                <a:solidFill>
                  <a:schemeClr val="tx1"/>
                </a:solidFill>
              </a:rPr>
              <a:t>El Comité de Administración, de acuerdo a lo establecido en el Reglamento de Convivencia de la Hacienda, ha resuelto fijar una fecha para una posible reunión de la Asamblea de copropietarios.</a:t>
            </a:r>
          </a:p>
          <a:p>
            <a:pPr algn="just"/>
            <a:r>
              <a:rPr lang="es-CL" i="1" dirty="0">
                <a:solidFill>
                  <a:schemeClr val="tx1"/>
                </a:solidFill>
              </a:rPr>
              <a:t>Dicha Asamblea debe ser convocada con plazo no inferior a 15 días ni superior a 20 días, según señala el Reglamento. Se comunicará y citará por correo electrónico y volantes dejados en las parcelas. Además, se insistirá por medio de </a:t>
            </a:r>
            <a:r>
              <a:rPr lang="es-CL" i="1" dirty="0" err="1">
                <a:solidFill>
                  <a:schemeClr val="tx1"/>
                </a:solidFill>
              </a:rPr>
              <a:t>whatsapp</a:t>
            </a:r>
            <a:r>
              <a:rPr lang="es-CL" i="1" dirty="0">
                <a:solidFill>
                  <a:schemeClr val="tx1"/>
                </a:solidFill>
              </a:rPr>
              <a:t>, para asegurar que la información llegue a todos los vecinos.</a:t>
            </a:r>
          </a:p>
          <a:p>
            <a:pPr algn="just"/>
            <a:r>
              <a:rPr lang="es-CL" i="1" dirty="0">
                <a:solidFill>
                  <a:schemeClr val="tx1"/>
                </a:solidFill>
              </a:rPr>
              <a:t>La fecha fijada por el Comité es el sábado 12 de diciembre de 2020.</a:t>
            </a:r>
          </a:p>
          <a:p>
            <a:pPr algn="just"/>
            <a:r>
              <a:rPr lang="es-CL" i="1" dirty="0">
                <a:solidFill>
                  <a:schemeClr val="tx1"/>
                </a:solidFill>
              </a:rPr>
              <a:t>Lo anterior lógicamente estará sujeto a las indicaciones de la autoridad de salud, debido a la situación de pandemia y los eventuales rebrotes.</a:t>
            </a:r>
          </a:p>
          <a:p>
            <a:pPr algn="just"/>
            <a:r>
              <a:rPr lang="es-CL" i="1" dirty="0">
                <a:solidFill>
                  <a:schemeClr val="tx1"/>
                </a:solidFill>
              </a:rPr>
              <a:t>El lugar fijado es el quincho de la Hacienda, pero de acuerdo al aforo máximo permitido, se verá la forma de realizar la Asamblea en los jardines contiguos, con sillas y una sombra con malla raschel, respetando el distanciamiento.</a:t>
            </a:r>
          </a:p>
        </p:txBody>
      </p:sp>
    </p:spTree>
    <p:extLst>
      <p:ext uri="{BB962C8B-B14F-4D97-AF65-F5344CB8AC3E}">
        <p14:creationId xmlns:p14="http://schemas.microsoft.com/office/powerpoint/2010/main" val="1845454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A46DED99-8F16-427A-A27E-17096D1FD4A0}"/>
              </a:ext>
            </a:extLst>
          </p:cNvPr>
          <p:cNvSpPr txBox="1"/>
          <p:nvPr/>
        </p:nvSpPr>
        <p:spPr>
          <a:xfrm>
            <a:off x="1746840" y="2580707"/>
            <a:ext cx="9477751" cy="2848344"/>
          </a:xfrm>
          <a:prstGeom prst="rect">
            <a:avLst/>
          </a:prstGeom>
          <a:noFill/>
        </p:spPr>
        <p:txBody>
          <a:bodyPr wrap="square">
            <a:spAutoFit/>
          </a:bodyPr>
          <a:lstStyle/>
          <a:p>
            <a:pPr>
              <a:lnSpc>
                <a:spcPct val="107000"/>
              </a:lnSpc>
              <a:spcAft>
                <a:spcPts val="800"/>
              </a:spcAft>
            </a:pPr>
            <a:endPar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s-ES" sz="2000" b="0" i="1" dirty="0">
                <a:solidFill>
                  <a:srgbClr val="222222"/>
                </a:solidFill>
                <a:effectLst/>
                <a:latin typeface="Calibri" panose="020F0502020204030204" pitchFamily="34" charset="0"/>
                <a:cs typeface="Calibri" panose="020F0502020204030204" pitchFamily="34" charset="0"/>
              </a:rPr>
              <a:t>Nos despedimos con grato aprecio y consideración a cada vecino.</a:t>
            </a:r>
          </a:p>
          <a:p>
            <a:pPr>
              <a:lnSpc>
                <a:spcPct val="107000"/>
              </a:lnSpc>
              <a:spcAft>
                <a:spcPts val="800"/>
              </a:spcAft>
            </a:pPr>
            <a:r>
              <a:rPr lang="es-CL"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Comité de Administración.</a:t>
            </a:r>
          </a:p>
          <a:p>
            <a:pPr>
              <a:lnSpc>
                <a:spcPct val="107000"/>
              </a:lnSpc>
              <a:spcAft>
                <a:spcPts val="800"/>
              </a:spcAft>
            </a:pP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i="1" u="db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HEINZ HUAIQUIL</a:t>
            </a: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i="1" u="db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UNDA</a:t>
            </a: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i="1" u="db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JOSE SALDÍAS</a:t>
            </a: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Presidente 	                   Tesorero 		  </a:t>
            </a:r>
            <a:r>
              <a:rPr lang="es-CL"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Secretario</a:t>
            </a: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TRATO HECHO COMUNIDAD ECOLOGICA - Home | Facebook">
            <a:extLst>
              <a:ext uri="{FF2B5EF4-FFF2-40B4-BE49-F238E27FC236}">
                <a16:creationId xmlns:a16="http://schemas.microsoft.com/office/drawing/2014/main" xmlns="" id="{59A7CC8B-DE73-4A9C-9673-EB11BF6A35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061" y="660267"/>
            <a:ext cx="5546035" cy="246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657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A7090B-789B-4EE9-99EF-FCB582A62417}"/>
              </a:ext>
            </a:extLst>
          </p:cNvPr>
          <p:cNvSpPr>
            <a:spLocks noGrp="1"/>
          </p:cNvSpPr>
          <p:nvPr>
            <p:ph type="title"/>
          </p:nvPr>
        </p:nvSpPr>
        <p:spPr>
          <a:xfrm>
            <a:off x="2592925" y="624110"/>
            <a:ext cx="8911687" cy="727612"/>
          </a:xfrm>
        </p:spPr>
        <p:txBody>
          <a:bodyPr/>
          <a:lstStyle/>
          <a:p>
            <a:r>
              <a:rPr lang="es-CL" b="1" i="1" u="sng" dirty="0"/>
              <a:t>REPARACIÓN DE CAMINOS</a:t>
            </a:r>
            <a:endParaRPr lang="en-GB" b="1" i="1" u="sng" dirty="0"/>
          </a:p>
        </p:txBody>
      </p:sp>
      <p:sp>
        <p:nvSpPr>
          <p:cNvPr id="3" name="Marcador de contenido 2">
            <a:extLst>
              <a:ext uri="{FF2B5EF4-FFF2-40B4-BE49-F238E27FC236}">
                <a16:creationId xmlns:a16="http://schemas.microsoft.com/office/drawing/2014/main" xmlns="" id="{7812FDFA-FEF2-46E1-B7CC-EFE30765A42D}"/>
              </a:ext>
            </a:extLst>
          </p:cNvPr>
          <p:cNvSpPr>
            <a:spLocks noGrp="1"/>
          </p:cNvSpPr>
          <p:nvPr>
            <p:ph idx="1"/>
          </p:nvPr>
        </p:nvSpPr>
        <p:spPr>
          <a:xfrm>
            <a:off x="1210235" y="1351722"/>
            <a:ext cx="10294377" cy="5049078"/>
          </a:xfrm>
        </p:spPr>
        <p:txBody>
          <a:bodyPr>
            <a:normAutofit/>
          </a:bodyPr>
          <a:lstStyle/>
          <a:p>
            <a:pPr>
              <a:buFont typeface="Wingdings" panose="05000000000000000000" pitchFamily="2" charset="2"/>
              <a:buChar char="v"/>
            </a:pPr>
            <a:endParaRPr lang="es-CL" dirty="0"/>
          </a:p>
          <a:p>
            <a:pPr>
              <a:buFont typeface="Wingdings" panose="05000000000000000000" pitchFamily="2" charset="2"/>
              <a:buChar char="v"/>
            </a:pPr>
            <a:endParaRPr lang="es-CL" dirty="0"/>
          </a:p>
          <a:p>
            <a:pPr algn="just">
              <a:buFont typeface="Wingdings" panose="05000000000000000000" pitchFamily="2" charset="2"/>
              <a:buChar char="v"/>
            </a:pPr>
            <a:endParaRPr lang="es-ES" i="1" dirty="0">
              <a:solidFill>
                <a:srgbClr val="000000"/>
              </a:solidFill>
              <a:latin typeface="Arial" panose="020B0604020202020204" pitchFamily="34" charset="0"/>
            </a:endParaRPr>
          </a:p>
          <a:p>
            <a:pPr algn="just">
              <a:buFont typeface="Wingdings" panose="05000000000000000000" pitchFamily="2" charset="2"/>
              <a:buChar char="v"/>
            </a:pPr>
            <a:r>
              <a:rPr lang="es-ES" i="1" dirty="0">
                <a:solidFill>
                  <a:schemeClr val="tx1"/>
                </a:solidFill>
                <a:latin typeface="Arial" panose="020B0604020202020204" pitchFamily="34" charset="0"/>
                <a:cs typeface="Arial" panose="020B0604020202020204" pitchFamily="34" charset="0"/>
              </a:rPr>
              <a:t>El mes </a:t>
            </a:r>
            <a:r>
              <a:rPr lang="es-ES" i="1" dirty="0" smtClean="0">
                <a:solidFill>
                  <a:schemeClr val="tx1"/>
                </a:solidFill>
                <a:latin typeface="Arial" panose="020B0604020202020204" pitchFamily="34" charset="0"/>
                <a:cs typeface="Arial" panose="020B0604020202020204" pitchFamily="34" charset="0"/>
              </a:rPr>
              <a:t>de septiembre </a:t>
            </a:r>
            <a:r>
              <a:rPr lang="es-ES" i="1" dirty="0">
                <a:solidFill>
                  <a:schemeClr val="tx1"/>
                </a:solidFill>
                <a:latin typeface="Arial" panose="020B0604020202020204" pitchFamily="34" charset="0"/>
                <a:cs typeface="Arial" panose="020B0604020202020204" pitchFamily="34" charset="0"/>
              </a:rPr>
              <a:t>se realizaron mejoras de los caminos con motoniveladora, con la finalidad mejorar su estado y al mismo tiempo de dar peralte.</a:t>
            </a:r>
          </a:p>
          <a:p>
            <a:pPr algn="just">
              <a:buFont typeface="Wingdings" panose="05000000000000000000" pitchFamily="2" charset="2"/>
              <a:buChar char="v"/>
            </a:pPr>
            <a:endParaRPr lang="es-ES" i="1"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s-ES" i="1" dirty="0">
                <a:solidFill>
                  <a:schemeClr val="tx1"/>
                </a:solidFill>
                <a:latin typeface="Arial" panose="020B0604020202020204" pitchFamily="34" charset="0"/>
                <a:cs typeface="Arial" panose="020B0604020202020204" pitchFamily="34" charset="0"/>
              </a:rPr>
              <a:t>Está pendiente aún el trabajo con retro excavadora para hacer varios lomos de toro, como una forma de regular la velocidad, queja frecuente de muchos vecinos</a:t>
            </a:r>
            <a:r>
              <a:rPr lang="es-ES" sz="1900" i="1" dirty="0">
                <a:solidFill>
                  <a:schemeClr val="tx1"/>
                </a:solidFill>
                <a:latin typeface="Arial" panose="020B0604020202020204" pitchFamily="34" charset="0"/>
                <a:cs typeface="Arial" panose="020B0604020202020204" pitchFamily="34" charset="0"/>
              </a:rPr>
              <a:t>, en especial en la Avenida Las Palmas.</a:t>
            </a:r>
          </a:p>
        </p:txBody>
      </p:sp>
    </p:spTree>
    <p:extLst>
      <p:ext uri="{BB962C8B-B14F-4D97-AF65-F5344CB8AC3E}">
        <p14:creationId xmlns:p14="http://schemas.microsoft.com/office/powerpoint/2010/main" val="98260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descr="Camino de tierra&#10;&#10;Descripción generada automáticamente">
            <a:extLst>
              <a:ext uri="{FF2B5EF4-FFF2-40B4-BE49-F238E27FC236}">
                <a16:creationId xmlns:a16="http://schemas.microsoft.com/office/drawing/2014/main" xmlns="" id="{60A3966D-31E6-4AA5-B0D1-7F636247D6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5779" y="152400"/>
            <a:ext cx="4700220" cy="2914650"/>
          </a:xfrm>
        </p:spPr>
      </p:pic>
      <p:pic>
        <p:nvPicPr>
          <p:cNvPr id="6" name="Imagen 5" descr="Un sendero de tierra&#10;&#10;Descripción generada automáticamente">
            <a:extLst>
              <a:ext uri="{FF2B5EF4-FFF2-40B4-BE49-F238E27FC236}">
                <a16:creationId xmlns:a16="http://schemas.microsoft.com/office/drawing/2014/main" xmlns="" id="{9F298B13-27E4-434B-930E-214A26A33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52400"/>
            <a:ext cx="4895850" cy="2914650"/>
          </a:xfrm>
          <a:prstGeom prst="rect">
            <a:avLst/>
          </a:prstGeom>
        </p:spPr>
      </p:pic>
      <p:pic>
        <p:nvPicPr>
          <p:cNvPr id="8" name="Imagen 7" descr="Una carretera con coches&#10;&#10;Descripción generada automáticamente">
            <a:extLst>
              <a:ext uri="{FF2B5EF4-FFF2-40B4-BE49-F238E27FC236}">
                <a16:creationId xmlns:a16="http://schemas.microsoft.com/office/drawing/2014/main" xmlns="" id="{BB3A3450-45BA-42BF-8138-3442C1427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779" y="3295650"/>
            <a:ext cx="4781550" cy="3562350"/>
          </a:xfrm>
          <a:prstGeom prst="rect">
            <a:avLst/>
          </a:prstGeom>
        </p:spPr>
      </p:pic>
      <p:pic>
        <p:nvPicPr>
          <p:cNvPr id="10" name="Imagen 9" descr="Una calle de tierra&#10;&#10;Descripción generada automáticamente">
            <a:extLst>
              <a:ext uri="{FF2B5EF4-FFF2-40B4-BE49-F238E27FC236}">
                <a16:creationId xmlns:a16="http://schemas.microsoft.com/office/drawing/2014/main" xmlns="" id="{0E1AAC26-AEC6-42DB-9237-A2C46FF0E1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3295650"/>
            <a:ext cx="4895850" cy="3562350"/>
          </a:xfrm>
          <a:prstGeom prst="rect">
            <a:avLst/>
          </a:prstGeom>
        </p:spPr>
      </p:pic>
    </p:spTree>
    <p:extLst>
      <p:ext uri="{BB962C8B-B14F-4D97-AF65-F5344CB8AC3E}">
        <p14:creationId xmlns:p14="http://schemas.microsoft.com/office/powerpoint/2010/main" val="253081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487" y="-92765"/>
            <a:ext cx="10020369" cy="1572853"/>
          </a:xfrm>
        </p:spPr>
        <p:txBody>
          <a:bodyPr>
            <a:normAutofit fontScale="90000"/>
          </a:bodyPr>
          <a:lstStyle/>
          <a:p>
            <a:pPr algn="ctr"/>
            <a:r>
              <a:rPr lang="es-CL" dirty="0"/>
              <a:t>Vista general acceso.</a:t>
            </a:r>
            <a:br>
              <a:rPr lang="es-CL" dirty="0"/>
            </a:br>
            <a:r>
              <a:rPr lang="es-CL" dirty="0"/>
              <a:t>Informamos que el presente </a:t>
            </a:r>
            <a:r>
              <a:rPr lang="es-CL" dirty="0" smtClean="0"/>
              <a:t>mes </a:t>
            </a:r>
            <a:r>
              <a:rPr lang="es-CL" dirty="0"/>
              <a:t>quedará pintada la entrada.</a:t>
            </a:r>
            <a:br>
              <a:rPr lang="es-CL" dirty="0"/>
            </a:br>
            <a:endParaRPr lang="es-CL"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7252" y="1480088"/>
            <a:ext cx="9287912" cy="5079738"/>
          </a:xfrm>
        </p:spPr>
      </p:pic>
    </p:spTree>
    <p:extLst>
      <p:ext uri="{BB962C8B-B14F-4D97-AF65-F5344CB8AC3E}">
        <p14:creationId xmlns:p14="http://schemas.microsoft.com/office/powerpoint/2010/main" val="11987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A10E67-FAF7-4A92-8FE6-3ACD99BF88FE}"/>
              </a:ext>
            </a:extLst>
          </p:cNvPr>
          <p:cNvSpPr>
            <a:spLocks noGrp="1"/>
          </p:cNvSpPr>
          <p:nvPr>
            <p:ph type="title"/>
          </p:nvPr>
        </p:nvSpPr>
        <p:spPr>
          <a:xfrm>
            <a:off x="2654103" y="335459"/>
            <a:ext cx="8911687" cy="522289"/>
          </a:xfrm>
        </p:spPr>
        <p:txBody>
          <a:bodyPr>
            <a:normAutofit/>
          </a:bodyPr>
          <a:lstStyle/>
          <a:p>
            <a:r>
              <a:rPr lang="es-CL" sz="2800" b="1" i="1" u="sng" dirty="0"/>
              <a:t>AVANCES EN ACCESO HACIENDA EL PANGAL</a:t>
            </a:r>
            <a:endParaRPr lang="en-GB" sz="2800" b="1" i="1" u="sng" dirty="0"/>
          </a:p>
        </p:txBody>
      </p:sp>
      <p:sp>
        <p:nvSpPr>
          <p:cNvPr id="3" name="Marcador de contenido 2">
            <a:extLst>
              <a:ext uri="{FF2B5EF4-FFF2-40B4-BE49-F238E27FC236}">
                <a16:creationId xmlns:a16="http://schemas.microsoft.com/office/drawing/2014/main" xmlns="" id="{877E079A-8E90-4437-AE02-606F99E9556F}"/>
              </a:ext>
            </a:extLst>
          </p:cNvPr>
          <p:cNvSpPr>
            <a:spLocks noGrp="1"/>
          </p:cNvSpPr>
          <p:nvPr>
            <p:ph idx="1"/>
          </p:nvPr>
        </p:nvSpPr>
        <p:spPr>
          <a:xfrm>
            <a:off x="1524001" y="857748"/>
            <a:ext cx="107183096" cy="10714279"/>
          </a:xfrm>
        </p:spPr>
        <p:txBody>
          <a:bodyPr>
            <a:normAutofit/>
          </a:bodyPr>
          <a:lstStyle/>
          <a:p>
            <a:pPr>
              <a:buFont typeface="Wingdings" panose="05000000000000000000" pitchFamily="2" charset="2"/>
              <a:buChar char="v"/>
            </a:pPr>
            <a:r>
              <a:rPr lang="en-GB" sz="1400" b="1" i="1" dirty="0">
                <a:solidFill>
                  <a:schemeClr val="tx1"/>
                </a:solidFill>
                <a:latin typeface="Arial" panose="020B0604020202020204" pitchFamily="34" charset="0"/>
                <a:cs typeface="Arial" panose="020B0604020202020204" pitchFamily="34" charset="0"/>
              </a:rPr>
              <a:t>.</a:t>
            </a: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1400" b="1" i="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GB" sz="1400" b="1" i="1" dirty="0">
                <a:solidFill>
                  <a:schemeClr val="tx1"/>
                </a:solidFill>
                <a:latin typeface="Arial" panose="020B0604020202020204" pitchFamily="34" charset="0"/>
                <a:cs typeface="Arial" panose="020B0604020202020204" pitchFamily="34" charset="0"/>
              </a:rPr>
              <a:t>.</a:t>
            </a:r>
            <a:endParaRPr lang="en-GB" b="1" i="1" dirty="0">
              <a:solidFill>
                <a:schemeClr val="tx1"/>
              </a:solidFill>
              <a:latin typeface="Arial" panose="020B0604020202020204" pitchFamily="34" charset="0"/>
              <a:cs typeface="Arial" panose="020B0604020202020204" pitchFamily="34" charset="0"/>
            </a:endParaRPr>
          </a:p>
          <a:p>
            <a:pPr marL="0" indent="0">
              <a:buNone/>
            </a:pPr>
            <a:endParaRPr lang="en-GB" b="1" i="1" dirty="0">
              <a:solidFill>
                <a:schemeClr val="tx1"/>
              </a:solidFill>
              <a:latin typeface="Arial" panose="020B0604020202020204" pitchFamily="34" charset="0"/>
              <a:cs typeface="Arial" panose="020B0604020202020204" pitchFamily="34" charset="0"/>
            </a:endParaRPr>
          </a:p>
        </p:txBody>
      </p:sp>
      <p:sp>
        <p:nvSpPr>
          <p:cNvPr id="4" name="AutoShape 2">
            <a:extLst>
              <a:ext uri="{FF2B5EF4-FFF2-40B4-BE49-F238E27FC236}">
                <a16:creationId xmlns:a16="http://schemas.microsoft.com/office/drawing/2014/main" xmlns="" id="{E62F694C-37E1-4775-B217-FB6870EAE4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a:extLst>
              <a:ext uri="{FF2B5EF4-FFF2-40B4-BE49-F238E27FC236}">
                <a16:creationId xmlns:a16="http://schemas.microsoft.com/office/drawing/2014/main" xmlns="" id="{C6CB2271-C132-4816-BC9B-7A455695F795}"/>
              </a:ext>
            </a:extLst>
          </p:cNvPr>
          <p:cNvSpPr>
            <a:spLocks noChangeAspect="1" noChangeArrowheads="1"/>
          </p:cNvSpPr>
          <p:nvPr/>
        </p:nvSpPr>
        <p:spPr bwMode="auto">
          <a:xfrm>
            <a:off x="6095999" y="3428999"/>
            <a:ext cx="3273287" cy="32732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65788" y="2124474"/>
            <a:ext cx="5726624" cy="3429000"/>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21576" y="2124474"/>
            <a:ext cx="5726624" cy="3429000"/>
          </a:xfrm>
          <a:prstGeom prst="rect">
            <a:avLst/>
          </a:prstGeom>
        </p:spPr>
      </p:pic>
    </p:spTree>
    <p:extLst>
      <p:ext uri="{BB962C8B-B14F-4D97-AF65-F5344CB8AC3E}">
        <p14:creationId xmlns:p14="http://schemas.microsoft.com/office/powerpoint/2010/main" val="256897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04055"/>
          </a:xfrm>
        </p:spPr>
        <p:txBody>
          <a:bodyPr>
            <a:normAutofit/>
          </a:bodyPr>
          <a:lstStyle/>
          <a:p>
            <a:r>
              <a:rPr lang="es-CL" sz="2800" b="1" i="1" dirty="0"/>
              <a:t>OTROS TRABAJOS EN LA HACIENDA</a:t>
            </a:r>
          </a:p>
        </p:txBody>
      </p:sp>
      <p:sp>
        <p:nvSpPr>
          <p:cNvPr id="3" name="Marcador de contenido 2"/>
          <p:cNvSpPr>
            <a:spLocks noGrp="1"/>
          </p:cNvSpPr>
          <p:nvPr>
            <p:ph idx="1"/>
          </p:nvPr>
        </p:nvSpPr>
        <p:spPr>
          <a:xfrm>
            <a:off x="1380565" y="1317812"/>
            <a:ext cx="9451694" cy="4876800"/>
          </a:xfrm>
        </p:spPr>
        <p:txBody>
          <a:bodyPr>
            <a:normAutofit/>
          </a:bodyPr>
          <a:lstStyle/>
          <a:p>
            <a:pPr marL="0" indent="0">
              <a:buNone/>
            </a:pPr>
            <a:endParaRPr lang="es-CL" i="1"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En el mes de octubre y septiembre se realizaron mantenciones y reparación de la piscina grande, donde se instaló una nueva bomba para el filtro. </a:t>
            </a: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Se continuó con el desmalezado en el bandejón central  y corte de pasto en el área común, además de la instalación de las luminarias restantes.</a:t>
            </a: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El retiro de botellas de vidrio y plástico se realiza cada dos semanas, dependiendo de la disponibilidad del camión Municipal, lo cual se coordina con la encargada Srta. Alexa. En su último retiro de botellas de vidrio y plásticas los encargados objetaron los tipos de envases plásticos que estaban mezclados con las botellas, ya que todo envase que contenga otros productos, como cloro o aceites, no va al mismo tipo de reciclaje.</a:t>
            </a:r>
          </a:p>
          <a:p>
            <a:pPr algn="just">
              <a:buFont typeface="Wingdings" panose="05000000000000000000" pitchFamily="2" charset="2"/>
              <a:buChar char="v"/>
            </a:pPr>
            <a:r>
              <a:rPr lang="es-CL" i="1" dirty="0">
                <a:solidFill>
                  <a:schemeClr val="tx1"/>
                </a:solidFill>
                <a:latin typeface="Arial" panose="020B0604020202020204" pitchFamily="34" charset="0"/>
                <a:cs typeface="Arial" panose="020B0604020202020204" pitchFamily="34" charset="0"/>
              </a:rPr>
              <a:t>Se solicita a los vecinos que los envases plásticos que contengan productos diferentes o de un solo uso, sean considerados basura.</a:t>
            </a:r>
          </a:p>
        </p:txBody>
      </p:sp>
    </p:spTree>
    <p:extLst>
      <p:ext uri="{BB962C8B-B14F-4D97-AF65-F5344CB8AC3E}">
        <p14:creationId xmlns:p14="http://schemas.microsoft.com/office/powerpoint/2010/main" val="76426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3EB754-1176-4EB3-B8B5-14C5F6388B93}"/>
              </a:ext>
            </a:extLst>
          </p:cNvPr>
          <p:cNvSpPr>
            <a:spLocks noGrp="1"/>
          </p:cNvSpPr>
          <p:nvPr>
            <p:ph type="title"/>
          </p:nvPr>
        </p:nvSpPr>
        <p:spPr>
          <a:xfrm>
            <a:off x="1585027" y="92765"/>
            <a:ext cx="9755326" cy="1219201"/>
          </a:xfrm>
        </p:spPr>
        <p:txBody>
          <a:bodyPr>
            <a:normAutofit fontScale="90000"/>
          </a:bodyPr>
          <a:lstStyle/>
          <a:p>
            <a:pPr algn="ctr"/>
            <a:r>
              <a:rPr lang="es-ES" b="1" i="1" dirty="0">
                <a:solidFill>
                  <a:schemeClr val="tx1"/>
                </a:solidFill>
                <a:effectLst/>
                <a:latin typeface="Gisha" panose="020B0502040204020203" pitchFamily="34" charset="-79"/>
                <a:cs typeface="Gisha" panose="020B0502040204020203" pitchFamily="34" charset="-79"/>
              </a:rPr>
              <a:t>Conoce nuestro proyecto de reciclaje para comunidades </a:t>
            </a:r>
            <a:r>
              <a:rPr lang="es-ES" b="1" i="0" dirty="0">
                <a:solidFill>
                  <a:schemeClr val="tx1"/>
                </a:solidFill>
                <a:effectLst/>
                <a:latin typeface="Gisha" panose="020B0502040204020203" pitchFamily="34" charset="-79"/>
                <a:cs typeface="Gisha" panose="020B0502040204020203" pitchFamily="34" charset="-79"/>
              </a:rPr>
              <a:t>♻️</a:t>
            </a:r>
            <a:r>
              <a:rPr lang="es-ES" sz="1200" b="1" i="0" dirty="0">
                <a:solidFill>
                  <a:srgbClr val="33475B"/>
                </a:solidFill>
                <a:effectLst/>
                <a:latin typeface="helvetica" panose="020B0604020202020204" pitchFamily="34" charset="0"/>
              </a:rPr>
              <a:t/>
            </a:r>
            <a:br>
              <a:rPr lang="es-ES" sz="1200" b="1" i="0" dirty="0">
                <a:solidFill>
                  <a:srgbClr val="33475B"/>
                </a:solidFill>
                <a:effectLst/>
                <a:latin typeface="helvetica" panose="020B0604020202020204" pitchFamily="34" charset="0"/>
              </a:rPr>
            </a:br>
            <a:r>
              <a:rPr lang="es-CL" sz="2400" b="1" i="1" dirty="0">
                <a:solidFill>
                  <a:srgbClr val="222222"/>
                </a:solidFill>
                <a:effectLst/>
                <a:latin typeface="Helvetica" panose="020B0604020202020204" pitchFamily="34" charset="0"/>
              </a:rPr>
              <a:t/>
            </a:r>
            <a:br>
              <a:rPr lang="es-CL" sz="2400" b="1" i="1" dirty="0">
                <a:solidFill>
                  <a:srgbClr val="222222"/>
                </a:solidFill>
                <a:effectLst/>
                <a:latin typeface="Helvetica" panose="020B0604020202020204" pitchFamily="34" charset="0"/>
              </a:rPr>
            </a:br>
            <a:r>
              <a:rPr lang="es-CL" sz="2400" b="1" i="1" dirty="0">
                <a:solidFill>
                  <a:srgbClr val="222222"/>
                </a:solidFill>
                <a:effectLst/>
                <a:latin typeface="Helvetica" panose="020B0604020202020204" pitchFamily="34" charset="0"/>
              </a:rPr>
              <a:t/>
            </a:r>
            <a:br>
              <a:rPr lang="es-CL" sz="2400" b="1" i="1" dirty="0">
                <a:solidFill>
                  <a:srgbClr val="222222"/>
                </a:solidFill>
                <a:effectLst/>
                <a:latin typeface="Helvetica" panose="020B0604020202020204" pitchFamily="34" charset="0"/>
              </a:rPr>
            </a:br>
            <a:r>
              <a:rPr lang="es-CL" sz="3200" dirty="0">
                <a:solidFill>
                  <a:srgbClr val="00B050"/>
                </a:solidFill>
                <a:effectLst/>
                <a:latin typeface="Arial" panose="020B0604020202020204" pitchFamily="34" charset="0"/>
                <a:ea typeface="Calibri" panose="020F0502020204030204" pitchFamily="34" charset="0"/>
              </a:rPr>
              <a:t>			      </a:t>
            </a:r>
            <a:endParaRPr lang="en-GB" sz="3200" dirty="0"/>
          </a:p>
        </p:txBody>
      </p:sp>
      <p:sp>
        <p:nvSpPr>
          <p:cNvPr id="10" name="Marcador de contenido 9">
            <a:extLst>
              <a:ext uri="{FF2B5EF4-FFF2-40B4-BE49-F238E27FC236}">
                <a16:creationId xmlns:a16="http://schemas.microsoft.com/office/drawing/2014/main" xmlns="" id="{0607919E-EB37-4CDD-A555-EEC8CABE097D}"/>
              </a:ext>
            </a:extLst>
          </p:cNvPr>
          <p:cNvSpPr>
            <a:spLocks noGrp="1"/>
          </p:cNvSpPr>
          <p:nvPr>
            <p:ph idx="1"/>
          </p:nvPr>
        </p:nvSpPr>
        <p:spPr>
          <a:xfrm>
            <a:off x="1126435" y="1179444"/>
            <a:ext cx="10417934" cy="5420140"/>
          </a:xfrm>
        </p:spPr>
        <p:txBody>
          <a:bodyPr>
            <a:normAutofit/>
          </a:bodyPr>
          <a:lstStyle/>
          <a:p>
            <a:pPr algn="just">
              <a:buFont typeface="Wingdings" panose="05000000000000000000" pitchFamily="2" charset="2"/>
              <a:buChar char="v"/>
            </a:pPr>
            <a:r>
              <a:rPr lang="es-ES" i="1" dirty="0">
                <a:solidFill>
                  <a:schemeClr val="tx1"/>
                </a:solidFill>
                <a:latin typeface="arial" panose="020B0604020202020204" pitchFamily="34" charset="0"/>
              </a:rPr>
              <a:t>Este Comité, en reunión </a:t>
            </a:r>
            <a:r>
              <a:rPr lang="es-ES" i="1" dirty="0" smtClean="0">
                <a:solidFill>
                  <a:schemeClr val="tx1"/>
                </a:solidFill>
                <a:latin typeface="arial" panose="020B0604020202020204" pitchFamily="34" charset="0"/>
              </a:rPr>
              <a:t>de </a:t>
            </a:r>
            <a:r>
              <a:rPr lang="es-ES" i="1" dirty="0">
                <a:solidFill>
                  <a:schemeClr val="tx1"/>
                </a:solidFill>
                <a:latin typeface="arial" panose="020B0604020202020204" pitchFamily="34" charset="0"/>
              </a:rPr>
              <a:t>marzo, nos propusimos trabajar en comunidad e implementar el RECICLAJE, Reducir, Reutilizar, Reparar e implementamos diferentes espacios para tal efecto.  Comunicamos que habíamos adquirido 1 Jaula para dejar Botellas plásticas, 2) Vidrio y compramos basureros indicado con un letrero “orgánico”</a:t>
            </a:r>
          </a:p>
          <a:p>
            <a:pPr algn="just">
              <a:buFont typeface="Wingdings" panose="05000000000000000000" pitchFamily="2" charset="2"/>
              <a:buChar char="v"/>
            </a:pPr>
            <a:r>
              <a:rPr lang="es-ES" i="1" dirty="0">
                <a:solidFill>
                  <a:schemeClr val="tx1"/>
                </a:solidFill>
                <a:latin typeface="arial" panose="020B0604020202020204" pitchFamily="34" charset="0"/>
              </a:rPr>
              <a:t>A pesar de los esfuerzos de esta administración </a:t>
            </a:r>
            <a:r>
              <a:rPr lang="es-ES" i="1" dirty="0" smtClean="0">
                <a:solidFill>
                  <a:schemeClr val="tx1"/>
                </a:solidFill>
                <a:latin typeface="arial" panose="020B0604020202020204" pitchFamily="34" charset="0"/>
              </a:rPr>
              <a:t>y </a:t>
            </a:r>
            <a:r>
              <a:rPr lang="es-ES" i="1" dirty="0">
                <a:solidFill>
                  <a:schemeClr val="tx1"/>
                </a:solidFill>
                <a:latin typeface="arial" panose="020B0604020202020204" pitchFamily="34" charset="0"/>
              </a:rPr>
              <a:t>de muchos vecinos, de llevar a cabo este Proyecto, todavía hay vecinos que hacen caso omiso de los cuidados de nuestra comunidad, y siguen tirando basura y materiales de desecho, construcción, enseres de casa a los basureros y jaulas que cumplen otros objetivos.</a:t>
            </a:r>
            <a:endParaRPr lang="es-ES" b="0" i="1" dirty="0">
              <a:solidFill>
                <a:schemeClr val="tx1"/>
              </a:solidFill>
              <a:effectLst/>
              <a:latin typeface="arial" panose="020B0604020202020204" pitchFamily="34" charset="0"/>
            </a:endParaRPr>
          </a:p>
          <a:p>
            <a:pPr algn="just">
              <a:buFont typeface="Wingdings" panose="05000000000000000000" pitchFamily="2" charset="2"/>
              <a:buChar char="v"/>
            </a:pPr>
            <a:r>
              <a:rPr lang="es-ES" b="0" i="1" dirty="0">
                <a:solidFill>
                  <a:schemeClr val="tx1"/>
                </a:solidFill>
                <a:effectLst/>
                <a:latin typeface="Helvetica" panose="020B0604020202020204" pitchFamily="34" charset="0"/>
              </a:rPr>
              <a:t>A pesar de que la concienciación con el reciclaje es cada vez mayor, todavía es una tarea pendiente en nuestra comunidad. </a:t>
            </a:r>
          </a:p>
          <a:p>
            <a:pPr algn="just">
              <a:buFont typeface="Wingdings" panose="05000000000000000000" pitchFamily="2" charset="2"/>
              <a:buChar char="v"/>
            </a:pPr>
            <a:r>
              <a:rPr lang="es-ES" i="1" dirty="0">
                <a:solidFill>
                  <a:schemeClr val="tx1"/>
                </a:solidFill>
                <a:latin typeface="Aharoni" panose="02010803020104030203" pitchFamily="2" charset="-79"/>
                <a:cs typeface="Aharoni" panose="02010803020104030203" pitchFamily="2" charset="-79"/>
              </a:rPr>
              <a:t>Insistimos en aplastar las botellas de plástico antes de echarlas a la jaula, debido a que ocupan mucho volumen y sólo estamos transportando aire. </a:t>
            </a:r>
            <a:r>
              <a:rPr lang="es-ES" i="1" dirty="0" smtClean="0">
                <a:solidFill>
                  <a:schemeClr val="tx1"/>
                </a:solidFill>
                <a:latin typeface="Aharoni" panose="02010803020104030203" pitchFamily="2" charset="-79"/>
                <a:cs typeface="Aharoni" panose="02010803020104030203" pitchFamily="2" charset="-79"/>
              </a:rPr>
              <a:t>Encontramos bidones </a:t>
            </a:r>
            <a:r>
              <a:rPr lang="es-ES" i="1" dirty="0">
                <a:solidFill>
                  <a:schemeClr val="tx1"/>
                </a:solidFill>
                <a:latin typeface="Aharoni" panose="02010803020104030203" pitchFamily="2" charset="-79"/>
                <a:cs typeface="Aharoni" panose="02010803020104030203" pitchFamily="2" charset="-79"/>
              </a:rPr>
              <a:t>de cloro en las </a:t>
            </a:r>
            <a:r>
              <a:rPr lang="es-ES" i="1" dirty="0" smtClean="0">
                <a:solidFill>
                  <a:schemeClr val="tx1"/>
                </a:solidFill>
                <a:latin typeface="Aharoni" panose="02010803020104030203" pitchFamily="2" charset="-79"/>
                <a:cs typeface="Aharoni" panose="02010803020104030203" pitchFamily="2" charset="-79"/>
              </a:rPr>
              <a:t>jaulas </a:t>
            </a:r>
            <a:r>
              <a:rPr lang="es-ES" i="1" dirty="0">
                <a:solidFill>
                  <a:schemeClr val="tx1"/>
                </a:solidFill>
                <a:latin typeface="Aharoni" panose="02010803020104030203" pitchFamily="2" charset="-79"/>
                <a:cs typeface="Aharoni" panose="02010803020104030203" pitchFamily="2" charset="-79"/>
              </a:rPr>
              <a:t>que ocupan muchos espacios</a:t>
            </a:r>
            <a:r>
              <a:rPr lang="es-ES" sz="2800" i="1" dirty="0">
                <a:solidFill>
                  <a:schemeClr val="tx1"/>
                </a:solidFill>
                <a:latin typeface="Helvetica" panose="020B0604020202020204" pitchFamily="34" charset="0"/>
              </a:rPr>
              <a:t>.</a:t>
            </a:r>
            <a:endParaRPr lang="es-ES" sz="2800" b="0" i="1" dirty="0">
              <a:solidFill>
                <a:schemeClr val="tx1"/>
              </a:solidFill>
              <a:effectLst/>
              <a:latin typeface="Helvetica" panose="020B0604020202020204" pitchFamily="34" charset="0"/>
            </a:endParaRPr>
          </a:p>
          <a:p>
            <a:pPr marL="0" indent="0" algn="l">
              <a:buNone/>
            </a:pPr>
            <a:endParaRPr lang="es-ES" b="0" i="0" dirty="0">
              <a:solidFill>
                <a:srgbClr val="222222"/>
              </a:solidFill>
              <a:effectLst/>
              <a:latin typeface="Verdana" panose="020B0604030504040204" pitchFamily="34" charset="0"/>
            </a:endParaRPr>
          </a:p>
          <a:p>
            <a:pPr marL="0" indent="0">
              <a:buNone/>
            </a:pPr>
            <a:endParaRPr lang="es-ES" dirty="0">
              <a:solidFill>
                <a:srgbClr val="222222"/>
              </a:solidFill>
              <a:latin typeface="Helvetica" panose="020B0604020202020204" pitchFamily="34" charset="0"/>
            </a:endParaRPr>
          </a:p>
          <a:p>
            <a:pPr marL="0" indent="0">
              <a:buNone/>
            </a:pPr>
            <a:endParaRPr lang="en-GB" dirty="0"/>
          </a:p>
        </p:txBody>
      </p:sp>
      <p:pic>
        <p:nvPicPr>
          <p:cNvPr id="12" name="Imagen 11" descr="Imagen que contiene dibujo, plato&#10;&#10;Descripción generada automáticamente">
            <a:extLst>
              <a:ext uri="{FF2B5EF4-FFF2-40B4-BE49-F238E27FC236}">
                <a16:creationId xmlns:a16="http://schemas.microsoft.com/office/drawing/2014/main" xmlns="" id="{092CA2EA-FCD9-4BF9-A3A5-B95B94A8E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5391275"/>
            <a:ext cx="4267200" cy="954157"/>
          </a:xfrm>
          <a:prstGeom prst="rect">
            <a:avLst/>
          </a:prstGeom>
        </p:spPr>
      </p:pic>
    </p:spTree>
    <p:extLst>
      <p:ext uri="{BB962C8B-B14F-4D97-AF65-F5344CB8AC3E}">
        <p14:creationId xmlns:p14="http://schemas.microsoft.com/office/powerpoint/2010/main" val="404511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466" y="275398"/>
            <a:ext cx="8911687" cy="1010063"/>
          </a:xfrm>
        </p:spPr>
        <p:txBody>
          <a:bodyPr>
            <a:normAutofit/>
          </a:bodyPr>
          <a:lstStyle/>
          <a:p>
            <a:pPr algn="ctr"/>
            <a:r>
              <a:rPr lang="es-CL" sz="2400" b="1" i="1" dirty="0"/>
              <a:t>RECICLAJE Y LO QUE DEBEMOS EVITAR</a:t>
            </a:r>
            <a:br>
              <a:rPr lang="es-CL" sz="2400" b="1" i="1" dirty="0"/>
            </a:br>
            <a:endParaRPr lang="es-CL" sz="2000" b="1" i="1" dirty="0"/>
          </a:p>
        </p:txBody>
      </p:sp>
      <p:pic>
        <p:nvPicPr>
          <p:cNvPr id="8" name="Marcador de contenido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842052" y="1113183"/>
            <a:ext cx="3776870" cy="490330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3205" y="1088646"/>
            <a:ext cx="4253948" cy="4903302"/>
          </a:xfrm>
          <a:prstGeom prst="rect">
            <a:avLst/>
          </a:prstGeom>
        </p:spPr>
      </p:pic>
    </p:spTree>
    <p:extLst>
      <p:ext uri="{BB962C8B-B14F-4D97-AF65-F5344CB8AC3E}">
        <p14:creationId xmlns:p14="http://schemas.microsoft.com/office/powerpoint/2010/main" val="2856433887"/>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Facet</Template>
  <TotalTime>11206</TotalTime>
  <Words>1993</Words>
  <Application>Microsoft Office PowerPoint</Application>
  <PresentationFormat>Panorámica</PresentationFormat>
  <Paragraphs>131</Paragraphs>
  <Slides>26</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26</vt:i4>
      </vt:variant>
    </vt:vector>
  </HeadingPairs>
  <TitlesOfParts>
    <vt:vector size="40" baseType="lpstr">
      <vt:lpstr>Aharoni</vt:lpstr>
      <vt:lpstr>Aldhabi</vt:lpstr>
      <vt:lpstr>Arial</vt:lpstr>
      <vt:lpstr>Arial</vt:lpstr>
      <vt:lpstr>Calibri</vt:lpstr>
      <vt:lpstr>Century Gothic</vt:lpstr>
      <vt:lpstr>Gisha</vt:lpstr>
      <vt:lpstr>Helvetica</vt:lpstr>
      <vt:lpstr>Helvetica</vt:lpstr>
      <vt:lpstr>Times New Roman</vt:lpstr>
      <vt:lpstr>Verdana</vt:lpstr>
      <vt:lpstr>Wingdings</vt:lpstr>
      <vt:lpstr>Wingdings 3</vt:lpstr>
      <vt:lpstr>Espiral</vt:lpstr>
      <vt:lpstr>      HACIENDA EL PANGAL INFORMA 07/2020 </vt:lpstr>
      <vt:lpstr>Presentación de PowerPoint</vt:lpstr>
      <vt:lpstr>REPARACIÓN DE CAMINOS</vt:lpstr>
      <vt:lpstr>Presentación de PowerPoint</vt:lpstr>
      <vt:lpstr>Vista general acceso. Informamos que el presente mes quedará pintada la entrada. </vt:lpstr>
      <vt:lpstr>AVANCES EN ACCESO HACIENDA EL PANGAL</vt:lpstr>
      <vt:lpstr>OTROS TRABAJOS EN LA HACIENDA</vt:lpstr>
      <vt:lpstr>Conoce nuestro proyecto de reciclaje para comunidades ♻️            </vt:lpstr>
      <vt:lpstr>RECICLAJE Y LO QUE DEBEMOS EVITAR </vt:lpstr>
      <vt:lpstr>CONTINUACION E IMPORTANCIA RECICLAJE  </vt:lpstr>
      <vt:lpstr>BASURA  1/2</vt:lpstr>
      <vt:lpstr>BASURA  2/2</vt:lpstr>
      <vt:lpstr>       TESORERÍA </vt:lpstr>
      <vt:lpstr>PISCINAS</vt:lpstr>
      <vt:lpstr>TENENCIA RESPONSABLE DE MASCOTAS</vt:lpstr>
      <vt:lpstr>¿Qué es la tenencia responsable de mascotas? </vt:lpstr>
      <vt:lpstr>LEY CHOLITO</vt:lpstr>
      <vt:lpstr>CASILLA DE CORREOS</vt:lpstr>
      <vt:lpstr>Presentación de PowerPoint</vt:lpstr>
      <vt:lpstr>PREVENCIÓN EN SEGURIDAD</vt:lpstr>
      <vt:lpstr>PREVENCIÓN DE INCENDIOS</vt:lpstr>
      <vt:lpstr>PREVENCIÓN DE INCENDIOS-EVITEMOS RIESGOS</vt:lpstr>
      <vt:lpstr>SE SOLICITA CORTE DE RAMAS- EJEMPLO A SEGUIR   ----------------------------------------------------</vt:lpstr>
      <vt:lpstr>RESPONSABILIDAD Y CORTE DE RAMAS DE CADA PROPIETARIO SEGÚN FOTOS ADJUNTAS  Solicitamos y es obligación de cada propietario cortar las ramas que salen de sus cercos y ocupan varios Mt2 de vía pública, afectan la estética y rayan los autos. </vt:lpstr>
      <vt:lpstr>ASAMBLEA ORDINARIA ANUAL</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dc:title>
  <dc:creator>Maria E. Gajardo</dc:creator>
  <cp:lastModifiedBy>José Saldías</cp:lastModifiedBy>
  <cp:revision>508</cp:revision>
  <dcterms:created xsi:type="dcterms:W3CDTF">2020-02-25T13:22:24Z</dcterms:created>
  <dcterms:modified xsi:type="dcterms:W3CDTF">2020-11-09T23:51:29Z</dcterms:modified>
</cp:coreProperties>
</file>