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91" r:id="rId10"/>
    <p:sldId id="292" r:id="rId11"/>
    <p:sldId id="293" r:id="rId12"/>
    <p:sldId id="264" r:id="rId13"/>
    <p:sldId id="266" r:id="rId14"/>
    <p:sldId id="267"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12192000" cy="6858000"/>
  <p:notesSz cx="6858000" cy="9144000"/>
  <p:embeddedFontLst>
    <p:embeddedFont>
      <p:font typeface="Century Gothic" panose="020B0502020202020204" pitchFamily="34" charset="0"/>
      <p:regular r:id="rId39"/>
      <p:bold r:id="rId40"/>
      <p:italic r:id="rId41"/>
      <p:boldItalic r:id="rId42"/>
    </p:embeddedFont>
    <p:embeddedFont>
      <p:font typeface="Helvetica Neue" panose="020B060402020202020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Verdana" panose="020B060403050404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ilpisSvWF7JIgJnrIitG75wjs3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1" d="100"/>
          <a:sy n="121" d="100"/>
        </p:scale>
        <p:origin x="15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143806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2012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5565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813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8391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8705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0768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9880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8669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738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4022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3911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5201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2971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8630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3672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0176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7886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4765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4392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0900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2706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8997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9953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1947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4887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8576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892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0319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9382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6966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0648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5147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5233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38"/>
        <p:cNvGrpSpPr/>
        <p:nvPr/>
      </p:nvGrpSpPr>
      <p:grpSpPr>
        <a:xfrm>
          <a:off x="0" y="0"/>
          <a:ext cx="0" cy="0"/>
          <a:chOff x="0" y="0"/>
          <a:chExt cx="0" cy="0"/>
        </a:xfrm>
      </p:grpSpPr>
      <p:sp>
        <p:nvSpPr>
          <p:cNvPr id="39" name="Google Shape;39;p37"/>
          <p:cNvSpPr txBox="1">
            <a:spLocks noGrp="1"/>
          </p:cNvSpPr>
          <p:nvPr>
            <p:ph type="ctrTitle"/>
          </p:nvPr>
        </p:nvSpPr>
        <p:spPr>
          <a:xfrm>
            <a:off x="2589213" y="2514600"/>
            <a:ext cx="8915399"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7"/>
          <p:cNvSpPr txBox="1">
            <a:spLocks noGrp="1"/>
          </p:cNvSpPr>
          <p:nvPr>
            <p:ph type="subTitle" idx="1"/>
          </p:nvPr>
        </p:nvSpPr>
        <p:spPr>
          <a:xfrm>
            <a:off x="2589213" y="4777379"/>
            <a:ext cx="8915399" cy="1126283"/>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a:endParaRPr/>
          </a:p>
        </p:txBody>
      </p:sp>
      <p:sp>
        <p:nvSpPr>
          <p:cNvPr id="41" name="Google Shape;41;p3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7"/>
          <p:cNvSpPr/>
          <p:nvPr/>
        </p:nvSpPr>
        <p:spPr>
          <a:xfrm>
            <a:off x="0" y="4323810"/>
            <a:ext cx="1744652" cy="778589"/>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7"/>
          <p:cNvSpPr txBox="1">
            <a:spLocks noGrp="1"/>
          </p:cNvSpPr>
          <p:nvPr>
            <p:ph type="sldNum" idx="12"/>
          </p:nvPr>
        </p:nvSpPr>
        <p:spPr>
          <a:xfrm>
            <a:off x="531812" y="4529540"/>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descripción">
  <p:cSld name="Título y descripción">
    <p:spTree>
      <p:nvGrpSpPr>
        <p:cNvPr id="1" name="Shape 104"/>
        <p:cNvGrpSpPr/>
        <p:nvPr/>
      </p:nvGrpSpPr>
      <p:grpSpPr>
        <a:xfrm>
          <a:off x="0" y="0"/>
          <a:ext cx="0" cy="0"/>
          <a:chOff x="0" y="0"/>
          <a:chExt cx="0" cy="0"/>
        </a:xfrm>
      </p:grpSpPr>
      <p:sp>
        <p:nvSpPr>
          <p:cNvPr id="105" name="Google Shape;105;p46"/>
          <p:cNvSpPr txBox="1">
            <a:spLocks noGrp="1"/>
          </p:cNvSpPr>
          <p:nvPr>
            <p:ph type="title"/>
          </p:nvPr>
        </p:nvSpPr>
        <p:spPr>
          <a:xfrm>
            <a:off x="2589212" y="609600"/>
            <a:ext cx="8915399"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6"/>
          <p:cNvSpPr txBox="1">
            <a:spLocks noGrp="1"/>
          </p:cNvSpPr>
          <p:nvPr>
            <p:ph type="body" idx="1"/>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07" name="Google Shape;107;p4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6"/>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6"/>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ta con descripción">
  <p:cSld name="Cita con descripción">
    <p:spTree>
      <p:nvGrpSpPr>
        <p:cNvPr id="1" name="Shape 111"/>
        <p:cNvGrpSpPr/>
        <p:nvPr/>
      </p:nvGrpSpPr>
      <p:grpSpPr>
        <a:xfrm>
          <a:off x="0" y="0"/>
          <a:ext cx="0" cy="0"/>
          <a:chOff x="0" y="0"/>
          <a:chExt cx="0" cy="0"/>
        </a:xfrm>
      </p:grpSpPr>
      <p:sp>
        <p:nvSpPr>
          <p:cNvPr id="112" name="Google Shape;112;p47"/>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7"/>
          <p:cNvSpPr txBox="1">
            <a:spLocks noGrp="1"/>
          </p:cNvSpPr>
          <p:nvPr>
            <p:ph type="body" idx="1"/>
          </p:nvPr>
        </p:nvSpPr>
        <p:spPr>
          <a:xfrm>
            <a:off x="3275012" y="3505200"/>
            <a:ext cx="753655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14" name="Google Shape;114;p47"/>
          <p:cNvSpPr txBox="1">
            <a:spLocks noGrp="1"/>
          </p:cNvSpPr>
          <p:nvPr>
            <p:ph type="body" idx="2"/>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15" name="Google Shape;115;p4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7"/>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7"/>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
        <p:nvSpPr>
          <p:cNvPr id="119" name="Google Shape;119;p47"/>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8000">
                <a:solidFill>
                  <a:schemeClr val="accent1"/>
                </a:solidFill>
                <a:latin typeface="Arial"/>
                <a:ea typeface="Arial"/>
                <a:cs typeface="Arial"/>
                <a:sym typeface="Arial"/>
              </a:rPr>
              <a:t>“</a:t>
            </a:r>
            <a:endParaRPr/>
          </a:p>
        </p:txBody>
      </p:sp>
      <p:sp>
        <p:nvSpPr>
          <p:cNvPr id="120" name="Google Shape;120;p47"/>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rjeta de nombre">
  <p:cSld name="Tarjeta de nombre">
    <p:spTree>
      <p:nvGrpSpPr>
        <p:cNvPr id="1" name="Shape 121"/>
        <p:cNvGrpSpPr/>
        <p:nvPr/>
      </p:nvGrpSpPr>
      <p:grpSpPr>
        <a:xfrm>
          <a:off x="0" y="0"/>
          <a:ext cx="0" cy="0"/>
          <a:chOff x="0" y="0"/>
          <a:chExt cx="0" cy="0"/>
        </a:xfrm>
      </p:grpSpPr>
      <p:sp>
        <p:nvSpPr>
          <p:cNvPr id="122" name="Google Shape;122;p48"/>
          <p:cNvSpPr txBox="1">
            <a:spLocks noGrp="1"/>
          </p:cNvSpPr>
          <p:nvPr>
            <p:ph type="title"/>
          </p:nvPr>
        </p:nvSpPr>
        <p:spPr>
          <a:xfrm>
            <a:off x="2589213" y="2438400"/>
            <a:ext cx="8915400"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8"/>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24" name="Google Shape;124;p4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8"/>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8"/>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itar la tarjeta de nombre">
  <p:cSld name="Citar la tarjeta de nombre">
    <p:spTree>
      <p:nvGrpSpPr>
        <p:cNvPr id="1" name="Shape 128"/>
        <p:cNvGrpSpPr/>
        <p:nvPr/>
      </p:nvGrpSpPr>
      <p:grpSpPr>
        <a:xfrm>
          <a:off x="0" y="0"/>
          <a:ext cx="0" cy="0"/>
          <a:chOff x="0" y="0"/>
          <a:chExt cx="0" cy="0"/>
        </a:xfrm>
      </p:grpSpPr>
      <p:sp>
        <p:nvSpPr>
          <p:cNvPr id="129" name="Google Shape;129;p49"/>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9"/>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1" name="Google Shape;131;p49"/>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2" name="Google Shape;132;p4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4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49"/>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
        <p:nvSpPr>
          <p:cNvPr id="136" name="Google Shape;136;p49"/>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8000">
                <a:solidFill>
                  <a:schemeClr val="accent1"/>
                </a:solidFill>
                <a:latin typeface="Arial"/>
                <a:ea typeface="Arial"/>
                <a:cs typeface="Arial"/>
                <a:sym typeface="Arial"/>
              </a:rPr>
              <a:t>“</a:t>
            </a:r>
            <a:endParaRPr/>
          </a:p>
        </p:txBody>
      </p:sp>
      <p:sp>
        <p:nvSpPr>
          <p:cNvPr id="137" name="Google Shape;137;p49"/>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8000">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dadero o falso">
  <p:cSld name="Verdadero o falso">
    <p:spTree>
      <p:nvGrpSpPr>
        <p:cNvPr id="1" name="Shape 138"/>
        <p:cNvGrpSpPr/>
        <p:nvPr/>
      </p:nvGrpSpPr>
      <p:grpSpPr>
        <a:xfrm>
          <a:off x="0" y="0"/>
          <a:ext cx="0" cy="0"/>
          <a:chOff x="0" y="0"/>
          <a:chExt cx="0" cy="0"/>
        </a:xfrm>
      </p:grpSpPr>
      <p:sp>
        <p:nvSpPr>
          <p:cNvPr id="139" name="Google Shape;139;p50"/>
          <p:cNvSpPr txBox="1">
            <a:spLocks noGrp="1"/>
          </p:cNvSpPr>
          <p:nvPr>
            <p:ph type="title"/>
          </p:nvPr>
        </p:nvSpPr>
        <p:spPr>
          <a:xfrm>
            <a:off x="2589212" y="627407"/>
            <a:ext cx="8915399"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0"/>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1" name="Google Shape;141;p50"/>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2" name="Google Shape;142;p5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5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0"/>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0"/>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46"/>
        <p:cNvGrpSpPr/>
        <p:nvPr/>
      </p:nvGrpSpPr>
      <p:grpSpPr>
        <a:xfrm>
          <a:off x="0" y="0"/>
          <a:ext cx="0" cy="0"/>
          <a:chOff x="0" y="0"/>
          <a:chExt cx="0" cy="0"/>
        </a:xfrm>
      </p:grpSpPr>
      <p:sp>
        <p:nvSpPr>
          <p:cNvPr id="147" name="Google Shape;147;p51"/>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1"/>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9" name="Google Shape;149;p5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5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51"/>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53"/>
        <p:cNvGrpSpPr/>
        <p:nvPr/>
      </p:nvGrpSpPr>
      <p:grpSpPr>
        <a:xfrm>
          <a:off x="0" y="0"/>
          <a:ext cx="0" cy="0"/>
          <a:chOff x="0" y="0"/>
          <a:chExt cx="0" cy="0"/>
        </a:xfrm>
      </p:grpSpPr>
      <p:sp>
        <p:nvSpPr>
          <p:cNvPr id="154" name="Google Shape;154;p52"/>
          <p:cNvSpPr txBox="1">
            <a:spLocks noGrp="1"/>
          </p:cNvSpPr>
          <p:nvPr>
            <p:ph type="title"/>
          </p:nvPr>
        </p:nvSpPr>
        <p:spPr>
          <a:xfrm rot="5400000">
            <a:off x="7756704" y="2165513"/>
            <a:ext cx="5283817" cy="220760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52"/>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56" name="Google Shape;156;p5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5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52"/>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2"/>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45"/>
        <p:cNvGrpSpPr/>
        <p:nvPr/>
      </p:nvGrpSpPr>
      <p:grpSpPr>
        <a:xfrm>
          <a:off x="0" y="0"/>
          <a:ext cx="0" cy="0"/>
          <a:chOff x="0" y="0"/>
          <a:chExt cx="0" cy="0"/>
        </a:xfrm>
      </p:grpSpPr>
      <p:sp>
        <p:nvSpPr>
          <p:cNvPr id="46" name="Google Shape;46;p38"/>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8"/>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48" name="Google Shape;48;p3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8"/>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8"/>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2"/>
        <p:cNvGrpSpPr/>
        <p:nvPr/>
      </p:nvGrpSpPr>
      <p:grpSpPr>
        <a:xfrm>
          <a:off x="0" y="0"/>
          <a:ext cx="0" cy="0"/>
          <a:chOff x="0" y="0"/>
          <a:chExt cx="0" cy="0"/>
        </a:xfrm>
      </p:grpSpPr>
      <p:sp>
        <p:nvSpPr>
          <p:cNvPr id="53" name="Google Shape;53;p39"/>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9"/>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58"/>
        <p:cNvGrpSpPr/>
        <p:nvPr/>
      </p:nvGrpSpPr>
      <p:grpSpPr>
        <a:xfrm>
          <a:off x="0" y="0"/>
          <a:ext cx="0" cy="0"/>
          <a:chOff x="0" y="0"/>
          <a:chExt cx="0" cy="0"/>
        </a:xfrm>
      </p:grpSpPr>
      <p:sp>
        <p:nvSpPr>
          <p:cNvPr id="59" name="Google Shape;59;p40"/>
          <p:cNvSpPr txBox="1">
            <a:spLocks noGrp="1"/>
          </p:cNvSpPr>
          <p:nvPr>
            <p:ph type="title"/>
          </p:nvPr>
        </p:nvSpPr>
        <p:spPr>
          <a:xfrm>
            <a:off x="2589212" y="2058750"/>
            <a:ext cx="8915399"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0"/>
          <p:cNvSpPr txBox="1">
            <a:spLocks noGrp="1"/>
          </p:cNvSpPr>
          <p:nvPr>
            <p:ph type="body" idx="1"/>
          </p:nvPr>
        </p:nvSpPr>
        <p:spPr>
          <a:xfrm>
            <a:off x="2589212" y="3530129"/>
            <a:ext cx="8915399"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2000"/>
              <a:buNone/>
              <a:defRPr sz="20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61" name="Google Shape;61;p4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0"/>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0"/>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1"/>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68" name="Google Shape;68;p41"/>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69" name="Google Shape;69;p4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1"/>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73"/>
        <p:cNvGrpSpPr/>
        <p:nvPr/>
      </p:nvGrpSpPr>
      <p:grpSpPr>
        <a:xfrm>
          <a:off x="0" y="0"/>
          <a:ext cx="0" cy="0"/>
          <a:chOff x="0" y="0"/>
          <a:chExt cx="0" cy="0"/>
        </a:xfrm>
      </p:grpSpPr>
      <p:sp>
        <p:nvSpPr>
          <p:cNvPr id="74" name="Google Shape;74;p42"/>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2"/>
          <p:cNvSpPr txBox="1">
            <a:spLocks noGrp="1"/>
          </p:cNvSpPr>
          <p:nvPr>
            <p:ph type="body" idx="1"/>
          </p:nvPr>
        </p:nvSpPr>
        <p:spPr>
          <a:xfrm>
            <a:off x="2939373" y="1972703"/>
            <a:ext cx="399273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76" name="Google Shape;76;p42"/>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7" name="Google Shape;77;p42"/>
          <p:cNvSpPr txBox="1">
            <a:spLocks noGrp="1"/>
          </p:cNvSpPr>
          <p:nvPr>
            <p:ph type="body" idx="3"/>
          </p:nvPr>
        </p:nvSpPr>
        <p:spPr>
          <a:xfrm>
            <a:off x="7506629" y="1969475"/>
            <a:ext cx="3999001"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78" name="Google Shape;78;p42"/>
          <p:cNvSpPr txBox="1">
            <a:spLocks noGrp="1"/>
          </p:cNvSpPr>
          <p:nvPr>
            <p:ph type="body" idx="4"/>
          </p:nvPr>
        </p:nvSpPr>
        <p:spPr>
          <a:xfrm>
            <a:off x="7166957" y="2545738"/>
            <a:ext cx="4338674"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9" name="Google Shape;79;p4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2"/>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2"/>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83"/>
        <p:cNvGrpSpPr/>
        <p:nvPr/>
      </p:nvGrpSpPr>
      <p:grpSpPr>
        <a:xfrm>
          <a:off x="0" y="0"/>
          <a:ext cx="0" cy="0"/>
          <a:chOff x="0" y="0"/>
          <a:chExt cx="0" cy="0"/>
        </a:xfrm>
      </p:grpSpPr>
      <p:sp>
        <p:nvSpPr>
          <p:cNvPr id="84" name="Google Shape;84;p43"/>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3"/>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3"/>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3"/>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88"/>
        <p:cNvGrpSpPr/>
        <p:nvPr/>
      </p:nvGrpSpPr>
      <p:grpSpPr>
        <a:xfrm>
          <a:off x="0" y="0"/>
          <a:ext cx="0" cy="0"/>
          <a:chOff x="0" y="0"/>
          <a:chExt cx="0" cy="0"/>
        </a:xfrm>
      </p:grpSpPr>
      <p:sp>
        <p:nvSpPr>
          <p:cNvPr id="89" name="Google Shape;89;p44"/>
          <p:cNvSpPr txBox="1">
            <a:spLocks noGrp="1"/>
          </p:cNvSpPr>
          <p:nvPr>
            <p:ph type="title"/>
          </p:nvPr>
        </p:nvSpPr>
        <p:spPr>
          <a:xfrm>
            <a:off x="2589212" y="446088"/>
            <a:ext cx="3505199" cy="97631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000"/>
              <a:buFont typeface="Century Gothic"/>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4"/>
          <p:cNvSpPr txBox="1">
            <a:spLocks noGrp="1"/>
          </p:cNvSpPr>
          <p:nvPr>
            <p:ph type="body" idx="1"/>
          </p:nvPr>
        </p:nvSpPr>
        <p:spPr>
          <a:xfrm>
            <a:off x="6323012" y="446088"/>
            <a:ext cx="5181600"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91" name="Google Shape;91;p44"/>
          <p:cNvSpPr txBox="1">
            <a:spLocks noGrp="1"/>
          </p:cNvSpPr>
          <p:nvPr>
            <p:ph type="body" idx="2"/>
          </p:nvPr>
        </p:nvSpPr>
        <p:spPr>
          <a:xfrm>
            <a:off x="2589212" y="1598613"/>
            <a:ext cx="3505199" cy="426243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92" name="Google Shape;92;p44"/>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4"/>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4"/>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4"/>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96"/>
        <p:cNvGrpSpPr/>
        <p:nvPr/>
      </p:nvGrpSpPr>
      <p:grpSpPr>
        <a:xfrm>
          <a:off x="0" y="0"/>
          <a:ext cx="0" cy="0"/>
          <a:chOff x="0" y="0"/>
          <a:chExt cx="0" cy="0"/>
        </a:xfrm>
      </p:grpSpPr>
      <p:sp>
        <p:nvSpPr>
          <p:cNvPr id="97" name="Google Shape;97;p45"/>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5"/>
          <p:cNvSpPr>
            <a:spLocks noGrp="1"/>
          </p:cNvSpPr>
          <p:nvPr>
            <p:ph type="pic" idx="2"/>
          </p:nvPr>
        </p:nvSpPr>
        <p:spPr>
          <a:xfrm>
            <a:off x="2589212" y="634965"/>
            <a:ext cx="8915400" cy="3854970"/>
          </a:xfrm>
          <a:prstGeom prst="rect">
            <a:avLst/>
          </a:prstGeom>
          <a:noFill/>
          <a:ln>
            <a:noFill/>
          </a:ln>
        </p:spPr>
        <p:txBody>
          <a:bodyPr spcFirstLastPara="1" wrap="square" lIns="91425" tIns="45700" rIns="91425" bIns="45700" anchor="t" anchorCtr="0">
            <a:normAutofit/>
          </a:bodyPr>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99" name="Google Shape;99;p45"/>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100" name="Google Shape;100;p4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5"/>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5"/>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5"/>
        <p:cNvGrpSpPr/>
        <p:nvPr/>
      </p:nvGrpSpPr>
      <p:grpSpPr>
        <a:xfrm>
          <a:off x="0" y="0"/>
          <a:ext cx="0" cy="0"/>
          <a:chOff x="0" y="0"/>
          <a:chExt cx="0" cy="0"/>
        </a:xfrm>
      </p:grpSpPr>
      <p:grpSp>
        <p:nvGrpSpPr>
          <p:cNvPr id="6" name="Google Shape;6;p36"/>
          <p:cNvGrpSpPr/>
          <p:nvPr/>
        </p:nvGrpSpPr>
        <p:grpSpPr>
          <a:xfrm>
            <a:off x="1" y="228600"/>
            <a:ext cx="2851516" cy="6638628"/>
            <a:chOff x="2487613" y="285750"/>
            <a:chExt cx="2428875" cy="5654676"/>
          </a:xfrm>
        </p:grpSpPr>
        <p:sp>
          <p:nvSpPr>
            <p:cNvPr id="7" name="Google Shape;7;p36"/>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36"/>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36"/>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36"/>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36"/>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36"/>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6"/>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6"/>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6"/>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6"/>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6"/>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6"/>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36"/>
          <p:cNvGrpSpPr/>
          <p:nvPr/>
        </p:nvGrpSpPr>
        <p:grpSpPr>
          <a:xfrm>
            <a:off x="27222" y="-786"/>
            <a:ext cx="2356674" cy="6854039"/>
            <a:chOff x="6627813" y="194833"/>
            <a:chExt cx="1952625" cy="5678918"/>
          </a:xfrm>
        </p:grpSpPr>
        <p:sp>
          <p:nvSpPr>
            <p:cNvPr id="20" name="Google Shape;20;p36"/>
            <p:cNvSpPr/>
            <p:nvPr/>
          </p:nvSpPr>
          <p:spPr>
            <a:xfrm>
              <a:off x="6627813" y="194833"/>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6"/>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6"/>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6"/>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6"/>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6"/>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6"/>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6"/>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6"/>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6"/>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6"/>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6"/>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36"/>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6"/>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4" name="Google Shape;34;p36"/>
          <p:cNvSpPr txBox="1">
            <a:spLocks noGrp="1"/>
          </p:cNvSpPr>
          <p:nvPr>
            <p:ph type="body" idx="1"/>
          </p:nvPr>
        </p:nvSpPr>
        <p:spPr>
          <a:xfrm>
            <a:off x="2589212" y="2133600"/>
            <a:ext cx="8915400" cy="388620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5" name="Google Shape;35;p3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Google Shape;36;p3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 name="Google Shape;37;p3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CL"/>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
          <p:cNvSpPr txBox="1">
            <a:spLocks noGrp="1"/>
          </p:cNvSpPr>
          <p:nvPr>
            <p:ph type="ctrTitle"/>
          </p:nvPr>
        </p:nvSpPr>
        <p:spPr>
          <a:xfrm>
            <a:off x="1524000" y="1122363"/>
            <a:ext cx="9144000" cy="4271272"/>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262626"/>
              </a:buClr>
              <a:buSzPts val="3200"/>
              <a:buFont typeface="Century Gothic"/>
              <a:buNone/>
            </a:pPr>
            <a:r>
              <a:rPr lang="es-CL" sz="3200" b="1"/>
              <a:t/>
            </a:r>
            <a:br>
              <a:rPr lang="es-CL" sz="3200" b="1"/>
            </a:br>
            <a:r>
              <a:rPr lang="es-CL" sz="3200" b="1"/>
              <a:t/>
            </a:r>
            <a:br>
              <a:rPr lang="es-CL" sz="3200" b="1"/>
            </a:br>
            <a:r>
              <a:rPr lang="es-CL" sz="3200" b="1"/>
              <a:t/>
            </a:r>
            <a:br>
              <a:rPr lang="es-CL" sz="3200" b="1"/>
            </a:br>
            <a:r>
              <a:rPr lang="es-CL" sz="3200" b="1"/>
              <a:t/>
            </a:r>
            <a:br>
              <a:rPr lang="es-CL" sz="3200" b="1"/>
            </a:br>
            <a:r>
              <a:rPr lang="es-CL" sz="3200" b="1"/>
              <a:t/>
            </a:r>
            <a:br>
              <a:rPr lang="es-CL" sz="3200" b="1"/>
            </a:br>
            <a:r>
              <a:rPr lang="es-CL" sz="3200" b="1"/>
              <a:t/>
            </a:r>
            <a:br>
              <a:rPr lang="es-CL" sz="3200" b="1"/>
            </a:br>
            <a:r>
              <a:rPr lang="es-CL" sz="3200" b="1"/>
              <a:t>HACIENDA EL PANGAL INFORMA 01/2021</a:t>
            </a:r>
            <a:br>
              <a:rPr lang="es-CL" sz="3200" b="1"/>
            </a:br>
            <a:endParaRPr sz="3200" b="1" dirty="0"/>
          </a:p>
        </p:txBody>
      </p:sp>
      <p:pic>
        <p:nvPicPr>
          <p:cNvPr id="165" name="Google Shape;165;p1" descr="La imagen puede contener: cielo y exterior"/>
          <p:cNvPicPr preferRelativeResize="0"/>
          <p:nvPr/>
        </p:nvPicPr>
        <p:blipFill rotWithShape="1">
          <a:blip r:embed="rId3">
            <a:alphaModFix/>
          </a:blip>
          <a:srcRect/>
          <a:stretch/>
        </p:blipFill>
        <p:spPr>
          <a:xfrm>
            <a:off x="3140765" y="728870"/>
            <a:ext cx="5525253" cy="2981739"/>
          </a:xfrm>
          <a:prstGeom prst="rect">
            <a:avLst/>
          </a:prstGeom>
          <a:noFill/>
          <a:ln>
            <a:noFill/>
          </a:ln>
        </p:spPr>
      </p:pic>
      <p:pic>
        <p:nvPicPr>
          <p:cNvPr id="166" name="Google Shape;166;p1" descr="La imagen puede contener: cielo y exterior"/>
          <p:cNvPicPr preferRelativeResize="0"/>
          <p:nvPr/>
        </p:nvPicPr>
        <p:blipFill rotWithShape="1">
          <a:blip r:embed="rId3">
            <a:alphaModFix/>
          </a:blip>
          <a:srcRect/>
          <a:stretch/>
        </p:blipFill>
        <p:spPr>
          <a:xfrm>
            <a:off x="3061252" y="728870"/>
            <a:ext cx="5525253" cy="2981739"/>
          </a:xfrm>
          <a:prstGeom prst="rect">
            <a:avLst/>
          </a:prstGeom>
          <a:noFill/>
          <a:ln>
            <a:noFill/>
          </a:ln>
        </p:spPr>
      </p:pic>
      <p:pic>
        <p:nvPicPr>
          <p:cNvPr id="167" name="Google Shape;167;p1" descr="La imagen puede contener: cielo y exterior"/>
          <p:cNvPicPr preferRelativeResize="0"/>
          <p:nvPr/>
        </p:nvPicPr>
        <p:blipFill rotWithShape="1">
          <a:blip r:embed="rId3">
            <a:alphaModFix/>
          </a:blip>
          <a:srcRect/>
          <a:stretch/>
        </p:blipFill>
        <p:spPr>
          <a:xfrm>
            <a:off x="2994991" y="728870"/>
            <a:ext cx="6085947" cy="337804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589835"/>
          </a:xfrm>
        </p:spPr>
        <p:txBody>
          <a:bodyPr>
            <a:normAutofit fontScale="90000"/>
          </a:bodyPr>
          <a:lstStyle/>
          <a:p>
            <a:r>
              <a:rPr lang="es-CL" dirty="0" smtClean="0"/>
              <a:t>PINTURA OFICINA</a:t>
            </a:r>
            <a:endParaRPr lang="es-CL" dirty="0"/>
          </a:p>
        </p:txBody>
      </p:sp>
      <p:pic>
        <p:nvPicPr>
          <p:cNvPr id="4" name="Imagen 3"/>
          <p:cNvPicPr>
            <a:picLocks noChangeAspect="1"/>
          </p:cNvPicPr>
          <p:nvPr/>
        </p:nvPicPr>
        <p:blipFill>
          <a:blip r:embed="rId2"/>
          <a:stretch>
            <a:fillRect/>
          </a:stretch>
        </p:blipFill>
        <p:spPr>
          <a:xfrm>
            <a:off x="2010103" y="1545020"/>
            <a:ext cx="8434552" cy="4642946"/>
          </a:xfrm>
          <a:prstGeom prst="rect">
            <a:avLst/>
          </a:prstGeom>
        </p:spPr>
      </p:pic>
      <p:sp>
        <p:nvSpPr>
          <p:cNvPr id="3" name="Marcador de texto 2"/>
          <p:cNvSpPr>
            <a:spLocks noGrp="1"/>
          </p:cNvSpPr>
          <p:nvPr>
            <p:ph type="body" idx="1"/>
          </p:nvPr>
        </p:nvSpPr>
        <p:spPr>
          <a:xfrm>
            <a:off x="2010104" y="1474075"/>
            <a:ext cx="8434551" cy="4642945"/>
          </a:xfrm>
        </p:spPr>
        <p:txBody>
          <a:bodyPr/>
          <a:lstStyle/>
          <a:p>
            <a:endParaRPr lang="es-CL" dirty="0"/>
          </a:p>
        </p:txBody>
      </p:sp>
    </p:spTree>
    <p:extLst>
      <p:ext uri="{BB962C8B-B14F-4D97-AF65-F5344CB8AC3E}">
        <p14:creationId xmlns:p14="http://schemas.microsoft.com/office/powerpoint/2010/main" val="1431925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51993" y="624110"/>
            <a:ext cx="9352619" cy="511007"/>
          </a:xfrm>
        </p:spPr>
        <p:txBody>
          <a:bodyPr>
            <a:normAutofit fontScale="90000"/>
          </a:bodyPr>
          <a:lstStyle/>
          <a:p>
            <a:r>
              <a:rPr lang="es-CL" dirty="0" smtClean="0"/>
              <a:t>PINTURA OFICINA</a:t>
            </a:r>
            <a:endParaRPr lang="es-CL" dirty="0"/>
          </a:p>
        </p:txBody>
      </p:sp>
      <p:pic>
        <p:nvPicPr>
          <p:cNvPr id="4" name="Imagen 3"/>
          <p:cNvPicPr>
            <a:picLocks noChangeAspect="1"/>
          </p:cNvPicPr>
          <p:nvPr/>
        </p:nvPicPr>
        <p:blipFill>
          <a:blip r:embed="rId2"/>
          <a:stretch>
            <a:fillRect/>
          </a:stretch>
        </p:blipFill>
        <p:spPr>
          <a:xfrm>
            <a:off x="1789386" y="1576551"/>
            <a:ext cx="9144000" cy="4587766"/>
          </a:xfrm>
          <a:prstGeom prst="rect">
            <a:avLst/>
          </a:prstGeom>
        </p:spPr>
      </p:pic>
      <p:sp>
        <p:nvSpPr>
          <p:cNvPr id="3" name="Marcador de texto 2"/>
          <p:cNvSpPr>
            <a:spLocks noGrp="1"/>
          </p:cNvSpPr>
          <p:nvPr>
            <p:ph type="body" idx="1"/>
          </p:nvPr>
        </p:nvSpPr>
        <p:spPr>
          <a:xfrm>
            <a:off x="1789386" y="1576551"/>
            <a:ext cx="9144000" cy="4587765"/>
          </a:xfrm>
        </p:spPr>
        <p:txBody>
          <a:bodyPr/>
          <a:lstStyle/>
          <a:p>
            <a:endParaRPr lang="es-CL" dirty="0"/>
          </a:p>
        </p:txBody>
      </p:sp>
    </p:spTree>
    <p:extLst>
      <p:ext uri="{BB962C8B-B14F-4D97-AF65-F5344CB8AC3E}">
        <p14:creationId xmlns:p14="http://schemas.microsoft.com/office/powerpoint/2010/main" val="863237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9"/>
          <p:cNvSpPr txBox="1">
            <a:spLocks noGrp="1"/>
          </p:cNvSpPr>
          <p:nvPr>
            <p:ph type="title"/>
          </p:nvPr>
        </p:nvSpPr>
        <p:spPr>
          <a:xfrm>
            <a:off x="1585027" y="92765"/>
            <a:ext cx="9755326" cy="1219201"/>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chemeClr val="dk1"/>
              </a:buClr>
              <a:buSzPts val="3240"/>
              <a:buFont typeface="Gisha"/>
              <a:buNone/>
            </a:pPr>
            <a:r>
              <a:rPr lang="es-CL" sz="3240" b="1" i="1">
                <a:solidFill>
                  <a:schemeClr val="dk1"/>
                </a:solidFill>
                <a:latin typeface="Gisha"/>
                <a:ea typeface="Gisha"/>
                <a:cs typeface="Gisha"/>
                <a:sym typeface="Gisha"/>
              </a:rPr>
              <a:t>Conoce nuestro proyecto de reciclaje para comunidades </a:t>
            </a:r>
            <a:r>
              <a:rPr lang="es-CL" sz="3240" b="1" i="0">
                <a:solidFill>
                  <a:schemeClr val="dk1"/>
                </a:solidFill>
                <a:latin typeface="Gisha"/>
                <a:ea typeface="Gisha"/>
                <a:cs typeface="Gisha"/>
                <a:sym typeface="Gisha"/>
              </a:rPr>
              <a:t>♻️</a:t>
            </a:r>
            <a:r>
              <a:rPr lang="es-CL" sz="1080" b="1" i="0">
                <a:solidFill>
                  <a:srgbClr val="33475B"/>
                </a:solidFill>
                <a:latin typeface="Helvetica Neue"/>
                <a:ea typeface="Helvetica Neue"/>
                <a:cs typeface="Helvetica Neue"/>
                <a:sym typeface="Helvetica Neue"/>
              </a:rPr>
              <a:t/>
            </a:r>
            <a:br>
              <a:rPr lang="es-CL" sz="1080" b="1" i="0">
                <a:solidFill>
                  <a:srgbClr val="33475B"/>
                </a:solidFill>
                <a:latin typeface="Helvetica Neue"/>
                <a:ea typeface="Helvetica Neue"/>
                <a:cs typeface="Helvetica Neue"/>
                <a:sym typeface="Helvetica Neue"/>
              </a:rPr>
            </a:br>
            <a:r>
              <a:rPr lang="es-CL" sz="2160" b="1" i="1">
                <a:solidFill>
                  <a:srgbClr val="222222"/>
                </a:solidFill>
                <a:latin typeface="Helvetica Neue"/>
                <a:ea typeface="Helvetica Neue"/>
                <a:cs typeface="Helvetica Neue"/>
                <a:sym typeface="Helvetica Neue"/>
              </a:rPr>
              <a:t/>
            </a:r>
            <a:br>
              <a:rPr lang="es-CL" sz="2160" b="1" i="1">
                <a:solidFill>
                  <a:srgbClr val="222222"/>
                </a:solidFill>
                <a:latin typeface="Helvetica Neue"/>
                <a:ea typeface="Helvetica Neue"/>
                <a:cs typeface="Helvetica Neue"/>
                <a:sym typeface="Helvetica Neue"/>
              </a:rPr>
            </a:br>
            <a:r>
              <a:rPr lang="es-CL" sz="2160" b="1" i="1">
                <a:solidFill>
                  <a:srgbClr val="222222"/>
                </a:solidFill>
                <a:latin typeface="Helvetica Neue"/>
                <a:ea typeface="Helvetica Neue"/>
                <a:cs typeface="Helvetica Neue"/>
                <a:sym typeface="Helvetica Neue"/>
              </a:rPr>
              <a:t/>
            </a:r>
            <a:br>
              <a:rPr lang="es-CL" sz="2160" b="1" i="1">
                <a:solidFill>
                  <a:srgbClr val="222222"/>
                </a:solidFill>
                <a:latin typeface="Helvetica Neue"/>
                <a:ea typeface="Helvetica Neue"/>
                <a:cs typeface="Helvetica Neue"/>
                <a:sym typeface="Helvetica Neue"/>
              </a:rPr>
            </a:br>
            <a:r>
              <a:rPr lang="es-CL" sz="2880">
                <a:solidFill>
                  <a:srgbClr val="00B050"/>
                </a:solidFill>
                <a:latin typeface="Arial"/>
                <a:ea typeface="Arial"/>
                <a:cs typeface="Arial"/>
                <a:sym typeface="Arial"/>
              </a:rPr>
              <a:t>			      </a:t>
            </a:r>
            <a:endParaRPr sz="2880"/>
          </a:p>
        </p:txBody>
      </p:sp>
      <p:sp>
        <p:nvSpPr>
          <p:cNvPr id="218" name="Google Shape;218;p9"/>
          <p:cNvSpPr txBox="1">
            <a:spLocks noGrp="1"/>
          </p:cNvSpPr>
          <p:nvPr>
            <p:ph type="body" idx="1"/>
          </p:nvPr>
        </p:nvSpPr>
        <p:spPr>
          <a:xfrm>
            <a:off x="1126435" y="1179444"/>
            <a:ext cx="10417934" cy="5420140"/>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SzPts val="1800"/>
              <a:buFont typeface="Noto Sans Symbols"/>
              <a:buChar char="❖"/>
            </a:pPr>
            <a:r>
              <a:rPr lang="es-CL" i="1" dirty="0">
                <a:solidFill>
                  <a:schemeClr val="dk1"/>
                </a:solidFill>
                <a:latin typeface="arial"/>
                <a:ea typeface="arial"/>
                <a:cs typeface="arial"/>
                <a:sym typeface="arial"/>
              </a:rPr>
              <a:t>Este Comité, en reunión de marzo, nos propusimos trabajar en comunidad e implementar el RECICLAJE, Reducir, Reutilizar, Reparar e implementamos diferentes espacios para tal efecto.  Comunicamos que habíamos adquirido 1 Jaula para dejar Botellas plásticas</a:t>
            </a:r>
            <a:r>
              <a:rPr lang="es-CL" i="1" dirty="0" smtClean="0">
                <a:solidFill>
                  <a:schemeClr val="dk1"/>
                </a:solidFill>
                <a:latin typeface="arial"/>
                <a:ea typeface="arial"/>
                <a:cs typeface="arial"/>
                <a:sym typeface="arial"/>
              </a:rPr>
              <a:t>, 1 para </a:t>
            </a:r>
            <a:r>
              <a:rPr lang="es-CL" i="1" dirty="0">
                <a:solidFill>
                  <a:schemeClr val="dk1"/>
                </a:solidFill>
                <a:latin typeface="arial"/>
                <a:ea typeface="arial"/>
                <a:cs typeface="arial"/>
                <a:sym typeface="arial"/>
              </a:rPr>
              <a:t>Vidrio y compramos basureros </a:t>
            </a:r>
            <a:r>
              <a:rPr lang="es-CL" i="1" dirty="0" smtClean="0">
                <a:solidFill>
                  <a:schemeClr val="dk1"/>
                </a:solidFill>
                <a:latin typeface="arial"/>
                <a:ea typeface="arial"/>
                <a:cs typeface="arial"/>
                <a:sym typeface="arial"/>
              </a:rPr>
              <a:t>indicando </a:t>
            </a:r>
            <a:r>
              <a:rPr lang="es-CL" i="1" dirty="0">
                <a:solidFill>
                  <a:schemeClr val="dk1"/>
                </a:solidFill>
                <a:latin typeface="arial"/>
                <a:ea typeface="arial"/>
                <a:cs typeface="arial"/>
                <a:sym typeface="arial"/>
              </a:rPr>
              <a:t>con un letrero lo que es “orgánico”</a:t>
            </a:r>
            <a:endParaRPr dirty="0"/>
          </a:p>
          <a:p>
            <a:pPr marL="342900" lvl="0" indent="-342900" algn="just" rtl="0">
              <a:spcBef>
                <a:spcPts val="1000"/>
              </a:spcBef>
              <a:spcAft>
                <a:spcPts val="0"/>
              </a:spcAft>
              <a:buSzPts val="1800"/>
              <a:buFont typeface="Noto Sans Symbols"/>
              <a:buChar char="❖"/>
            </a:pPr>
            <a:r>
              <a:rPr lang="es-CL" i="1" dirty="0">
                <a:solidFill>
                  <a:schemeClr val="dk1"/>
                </a:solidFill>
                <a:latin typeface="arial"/>
                <a:ea typeface="arial"/>
                <a:cs typeface="arial"/>
                <a:sym typeface="arial"/>
              </a:rPr>
              <a:t>A pesar de los esfuerzos de esta administración y de muchos vecinos, de llevar a cabo este Proyecto, todavía hay vecinos que hacen caso omiso de los cuidados de nuestra comunidad, y siguen tirando basura y materiales de desecho de construcción, enseres de casa a los basureros y jaulas que cumplen otros objetivos.</a:t>
            </a:r>
            <a:endParaRPr b="0" i="1" dirty="0">
              <a:solidFill>
                <a:schemeClr val="dk1"/>
              </a:solidFill>
              <a:latin typeface="arial"/>
              <a:ea typeface="arial"/>
              <a:cs typeface="arial"/>
              <a:sym typeface="arial"/>
            </a:endParaRPr>
          </a:p>
          <a:p>
            <a:pPr marL="342900" lvl="0" indent="-342900" algn="just" rtl="0">
              <a:spcBef>
                <a:spcPts val="1000"/>
              </a:spcBef>
              <a:spcAft>
                <a:spcPts val="0"/>
              </a:spcAft>
              <a:buSzPts val="1800"/>
              <a:buFont typeface="Noto Sans Symbols"/>
              <a:buChar char="❖"/>
            </a:pPr>
            <a:r>
              <a:rPr lang="es-CL" b="0" i="1" dirty="0">
                <a:solidFill>
                  <a:schemeClr val="dk1"/>
                </a:solidFill>
                <a:latin typeface="Helvetica Neue"/>
                <a:ea typeface="Helvetica Neue"/>
                <a:cs typeface="Helvetica Neue"/>
                <a:sym typeface="Helvetica Neue"/>
              </a:rPr>
              <a:t>A pesar de que la concienciación con el reciclaje es cada vez mayor, todavía es una tarea pendiente en nuestra comunidad. </a:t>
            </a:r>
            <a:endParaRPr dirty="0"/>
          </a:p>
          <a:p>
            <a:pPr marL="342900" lvl="0" indent="-342900" algn="just" rtl="0">
              <a:spcBef>
                <a:spcPts val="1000"/>
              </a:spcBef>
              <a:spcAft>
                <a:spcPts val="0"/>
              </a:spcAft>
              <a:buSzPts val="1800"/>
              <a:buFont typeface="Noto Sans Symbols"/>
              <a:buChar char="❖"/>
            </a:pPr>
            <a:r>
              <a:rPr lang="es-CL" i="1" dirty="0">
                <a:solidFill>
                  <a:schemeClr val="dk1"/>
                </a:solidFill>
                <a:latin typeface="Aharoni"/>
                <a:ea typeface="Aharoni"/>
                <a:cs typeface="Aharoni"/>
                <a:sym typeface="Aharoni"/>
              </a:rPr>
              <a:t>Insistimos en aplastar las botellas de plástico antes de echarlas a la jaula, debido a que ocupan mucho volumen y sólo estamos transportando aire. Encontramos bidones de cloro en las jaulas que ocupan muchos espacios</a:t>
            </a:r>
            <a:r>
              <a:rPr lang="es-CL" sz="2800" i="1" dirty="0">
                <a:solidFill>
                  <a:schemeClr val="dk1"/>
                </a:solidFill>
                <a:latin typeface="Helvetica Neue"/>
                <a:ea typeface="Helvetica Neue"/>
                <a:cs typeface="Helvetica Neue"/>
                <a:sym typeface="Helvetica Neue"/>
              </a:rPr>
              <a:t>.</a:t>
            </a:r>
            <a:endParaRPr sz="2800" b="0" i="1" dirty="0">
              <a:solidFill>
                <a:schemeClr val="dk1"/>
              </a:solidFill>
              <a:latin typeface="Helvetica Neue"/>
              <a:ea typeface="Helvetica Neue"/>
              <a:cs typeface="Helvetica Neue"/>
              <a:sym typeface="Helvetica Neue"/>
            </a:endParaRPr>
          </a:p>
          <a:p>
            <a:pPr marL="0" lvl="0" indent="0" algn="l" rtl="0">
              <a:spcBef>
                <a:spcPts val="1000"/>
              </a:spcBef>
              <a:spcAft>
                <a:spcPts val="0"/>
              </a:spcAft>
              <a:buSzPts val="1800"/>
              <a:buNone/>
            </a:pPr>
            <a:endParaRPr b="0" i="0" dirty="0">
              <a:solidFill>
                <a:srgbClr val="222222"/>
              </a:solidFill>
              <a:latin typeface="Verdana"/>
              <a:ea typeface="Verdana"/>
              <a:cs typeface="Verdana"/>
              <a:sym typeface="Verdana"/>
            </a:endParaRPr>
          </a:p>
          <a:p>
            <a:pPr marL="0" lvl="0" indent="0" algn="l" rtl="0">
              <a:spcBef>
                <a:spcPts val="1000"/>
              </a:spcBef>
              <a:spcAft>
                <a:spcPts val="0"/>
              </a:spcAft>
              <a:buSzPts val="1800"/>
              <a:buNone/>
            </a:pPr>
            <a:endParaRPr dirty="0">
              <a:solidFill>
                <a:srgbClr val="222222"/>
              </a:solidFill>
              <a:latin typeface="Helvetica Neue"/>
              <a:ea typeface="Helvetica Neue"/>
              <a:cs typeface="Helvetica Neue"/>
              <a:sym typeface="Helvetica Neue"/>
            </a:endParaRPr>
          </a:p>
          <a:p>
            <a:pPr marL="0" lvl="0" indent="0" algn="l" rtl="0">
              <a:spcBef>
                <a:spcPts val="1000"/>
              </a:spcBef>
              <a:spcAft>
                <a:spcPts val="0"/>
              </a:spcAft>
              <a:buSzPts val="1800"/>
              <a:buNone/>
            </a:pPr>
            <a:endParaRPr dirty="0"/>
          </a:p>
        </p:txBody>
      </p:sp>
      <p:pic>
        <p:nvPicPr>
          <p:cNvPr id="219" name="Google Shape;219;p9" descr="Imagen que contiene dibujo, plato&#10;&#10;Descripción generada automáticamente"/>
          <p:cNvPicPr preferRelativeResize="0"/>
          <p:nvPr/>
        </p:nvPicPr>
        <p:blipFill rotWithShape="1">
          <a:blip r:embed="rId3">
            <a:alphaModFix/>
          </a:blip>
          <a:srcRect/>
          <a:stretch/>
        </p:blipFill>
        <p:spPr>
          <a:xfrm>
            <a:off x="3962400" y="5391275"/>
            <a:ext cx="4267200" cy="9541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275211" y="438130"/>
            <a:ext cx="8911687" cy="484019"/>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262626"/>
              </a:buClr>
              <a:buSzPts val="3240"/>
              <a:buFont typeface="Century Gothic"/>
              <a:buNone/>
            </a:pPr>
            <a:r>
              <a:rPr lang="es-CL" sz="3240" b="1"/>
              <a:t>RECICLAJE</a:t>
            </a:r>
            <a:endParaRPr/>
          </a:p>
        </p:txBody>
      </p:sp>
      <p:sp>
        <p:nvSpPr>
          <p:cNvPr id="231" name="Google Shape;231;p11"/>
          <p:cNvSpPr txBox="1">
            <a:spLocks noGrp="1"/>
          </p:cNvSpPr>
          <p:nvPr>
            <p:ph type="body" idx="1"/>
          </p:nvPr>
        </p:nvSpPr>
        <p:spPr>
          <a:xfrm>
            <a:off x="1782305" y="1077131"/>
            <a:ext cx="9722307" cy="5075695"/>
          </a:xfrm>
          <a:prstGeom prst="rect">
            <a:avLst/>
          </a:prstGeom>
          <a:noFill/>
          <a:ln>
            <a:noFill/>
          </a:ln>
        </p:spPr>
        <p:txBody>
          <a:bodyPr spcFirstLastPara="1" wrap="square" lIns="91425" tIns="45700" rIns="91425" bIns="45700" anchor="t" anchorCtr="0">
            <a:normAutofit/>
          </a:bodyPr>
          <a:lstStyle/>
          <a:p>
            <a:pPr marL="342900" lvl="0" indent="-228600" algn="l" rtl="0">
              <a:spcBef>
                <a:spcPts val="0"/>
              </a:spcBef>
              <a:spcAft>
                <a:spcPts val="0"/>
              </a:spcAft>
              <a:buSzPts val="1800"/>
              <a:buNone/>
            </a:pPr>
            <a:endParaRPr b="1"/>
          </a:p>
          <a:p>
            <a:pPr marL="342900" lvl="0" indent="-342900" algn="just" rtl="0">
              <a:spcBef>
                <a:spcPts val="1000"/>
              </a:spcBef>
              <a:spcAft>
                <a:spcPts val="0"/>
              </a:spcAft>
              <a:buSzPts val="1800"/>
              <a:buFont typeface="Noto Sans Symbols"/>
              <a:buChar char="❖"/>
            </a:pPr>
            <a:r>
              <a:rPr lang="es-CL" b="1" i="1">
                <a:latin typeface="Arial"/>
                <a:ea typeface="Arial"/>
                <a:cs typeface="Arial"/>
                <a:sym typeface="Arial"/>
              </a:rPr>
              <a:t>Reducir:</a:t>
            </a:r>
            <a:r>
              <a:rPr lang="es-CL" i="1">
                <a:latin typeface="Arial"/>
                <a:ea typeface="Arial"/>
                <a:cs typeface="Arial"/>
                <a:sym typeface="Arial"/>
              </a:rPr>
              <a:t> Debemos tratar de reducir o simplificar el consumo de los productos directos, o sea, todos aquellos que se compran y se consumen, ya que tienen una relación directa con los desperdicios. Por ejemplo, en vez de comprar 6 latas pequeñas de una bebida, compra dos botellas grandes, tendrás el mismo producto pero habrás generado menos basura.</a:t>
            </a:r>
            <a:endParaRPr/>
          </a:p>
          <a:p>
            <a:pPr marL="342900" lvl="0" indent="-342900" algn="just" rtl="0">
              <a:spcBef>
                <a:spcPts val="1000"/>
              </a:spcBef>
              <a:spcAft>
                <a:spcPts val="0"/>
              </a:spcAft>
              <a:buSzPts val="1800"/>
              <a:buFont typeface="Noto Sans Symbols"/>
              <a:buChar char="❖"/>
            </a:pPr>
            <a:r>
              <a:rPr lang="es-CL" b="1" i="1">
                <a:latin typeface="Arial"/>
                <a:ea typeface="Arial"/>
                <a:cs typeface="Arial"/>
                <a:sym typeface="Arial"/>
              </a:rPr>
              <a:t>Reutilizar</a:t>
            </a:r>
            <a:r>
              <a:rPr lang="es-CL" i="1">
                <a:latin typeface="Arial"/>
                <a:ea typeface="Arial"/>
                <a:cs typeface="Arial"/>
                <a:sym typeface="Arial"/>
              </a:rPr>
              <a:t>: Nos estamos refiriendo a poder volver a utilizar las cosas. A darles la mayor utilidad posible antes de que llegue la hora de deshacernos de ellas. Y así, disminuir el volumen de basura. Esta tarea suele ser la que menos atención recibe y es una de las más importantes. Por ejemplo, cuando vayas a hacer la compra lleva un carro o bolsas reutilizables. </a:t>
            </a:r>
            <a:endParaRPr/>
          </a:p>
          <a:p>
            <a:pPr marL="342900" lvl="0" indent="-342900" algn="just" rtl="0">
              <a:spcBef>
                <a:spcPts val="1000"/>
              </a:spcBef>
              <a:spcAft>
                <a:spcPts val="0"/>
              </a:spcAft>
              <a:buSzPts val="1800"/>
              <a:buFont typeface="Noto Sans Symbols"/>
              <a:buChar char="❖"/>
            </a:pPr>
            <a:r>
              <a:rPr lang="es-CL" b="1" i="1">
                <a:latin typeface="Arial"/>
                <a:ea typeface="Arial"/>
                <a:cs typeface="Arial"/>
                <a:sym typeface="Arial"/>
              </a:rPr>
              <a:t>Reciclar: </a:t>
            </a:r>
            <a:r>
              <a:rPr lang="es-CL" i="1">
                <a:latin typeface="Arial"/>
                <a:ea typeface="Arial"/>
                <a:cs typeface="Arial"/>
                <a:sym typeface="Arial"/>
              </a:rPr>
              <a:t>La última de las tareas es la de reciclar, que consiste en someter materiales usados o desperdicios a un proceso de transformación o aprovechamiento para que puedan ser nuevamente utilizados.</a:t>
            </a:r>
            <a:endParaRPr/>
          </a:p>
          <a:p>
            <a:pPr marL="342900" lvl="0" indent="-228600" algn="l" rtl="0">
              <a:spcBef>
                <a:spcPts val="1000"/>
              </a:spcBef>
              <a:spcAft>
                <a:spcPts val="0"/>
              </a:spcAft>
              <a:buSzPts val="18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2"/>
          <p:cNvSpPr txBox="1">
            <a:spLocks noGrp="1"/>
          </p:cNvSpPr>
          <p:nvPr>
            <p:ph type="title"/>
          </p:nvPr>
        </p:nvSpPr>
        <p:spPr>
          <a:xfrm>
            <a:off x="2205466" y="275398"/>
            <a:ext cx="8911687" cy="10100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262626"/>
              </a:buClr>
              <a:buSzPts val="2400"/>
              <a:buFont typeface="Century Gothic"/>
              <a:buNone/>
            </a:pPr>
            <a:r>
              <a:rPr lang="es-CL" sz="2400" b="1" i="1"/>
              <a:t>RECICLAJE Y LO QUE DEBEMOS EVITAR</a:t>
            </a:r>
            <a:br>
              <a:rPr lang="es-CL" sz="2400" b="1" i="1"/>
            </a:br>
            <a:endParaRPr sz="2000" b="1" i="1"/>
          </a:p>
        </p:txBody>
      </p:sp>
      <p:pic>
        <p:nvPicPr>
          <p:cNvPr id="237" name="Google Shape;237;p12"/>
          <p:cNvPicPr preferRelativeResize="0">
            <a:picLocks noGrp="1"/>
          </p:cNvPicPr>
          <p:nvPr>
            <p:ph type="body" idx="1"/>
          </p:nvPr>
        </p:nvPicPr>
        <p:blipFill rotWithShape="1">
          <a:blip r:embed="rId3">
            <a:alphaModFix/>
          </a:blip>
          <a:srcRect/>
          <a:stretch/>
        </p:blipFill>
        <p:spPr>
          <a:xfrm>
            <a:off x="1842052" y="1113183"/>
            <a:ext cx="3776870" cy="4903303"/>
          </a:xfrm>
          <a:prstGeom prst="rect">
            <a:avLst/>
          </a:prstGeom>
          <a:noFill/>
          <a:ln>
            <a:noFill/>
          </a:ln>
        </p:spPr>
      </p:pic>
      <p:pic>
        <p:nvPicPr>
          <p:cNvPr id="238" name="Google Shape;238;p12"/>
          <p:cNvPicPr preferRelativeResize="0"/>
          <p:nvPr/>
        </p:nvPicPr>
        <p:blipFill rotWithShape="1">
          <a:blip r:embed="rId4">
            <a:alphaModFix/>
          </a:blip>
          <a:srcRect/>
          <a:stretch/>
        </p:blipFill>
        <p:spPr>
          <a:xfrm>
            <a:off x="6863205" y="1088646"/>
            <a:ext cx="4253948" cy="49033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4"/>
          <p:cNvSpPr txBox="1">
            <a:spLocks noGrp="1"/>
          </p:cNvSpPr>
          <p:nvPr>
            <p:ph type="title"/>
          </p:nvPr>
        </p:nvSpPr>
        <p:spPr>
          <a:xfrm>
            <a:off x="2045210" y="484625"/>
            <a:ext cx="8911687" cy="484019"/>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262626"/>
              </a:buClr>
              <a:buSzPts val="3600"/>
              <a:buFont typeface="Arial"/>
              <a:buNone/>
            </a:pPr>
            <a:r>
              <a:rPr lang="es-CL" b="1" i="1">
                <a:latin typeface="Arial"/>
                <a:ea typeface="Arial"/>
                <a:cs typeface="Arial"/>
                <a:sym typeface="Arial"/>
              </a:rPr>
              <a:t>BASURA  </a:t>
            </a:r>
            <a:endParaRPr/>
          </a:p>
        </p:txBody>
      </p:sp>
      <p:sp>
        <p:nvSpPr>
          <p:cNvPr id="250" name="Google Shape;250;p14"/>
          <p:cNvSpPr txBox="1">
            <a:spLocks noGrp="1"/>
          </p:cNvSpPr>
          <p:nvPr>
            <p:ph type="body" idx="1"/>
          </p:nvPr>
        </p:nvSpPr>
        <p:spPr>
          <a:xfrm>
            <a:off x="1497496" y="1115879"/>
            <a:ext cx="10007116" cy="4966870"/>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SzPts val="1800"/>
              <a:buFont typeface="Noto Sans Symbols"/>
              <a:buChar char="❖"/>
            </a:pPr>
            <a:r>
              <a:rPr lang="es-CL" i="1">
                <a:solidFill>
                  <a:schemeClr val="dk1"/>
                </a:solidFill>
                <a:latin typeface="Arial"/>
                <a:ea typeface="Arial"/>
                <a:cs typeface="Arial"/>
                <a:sym typeface="Arial"/>
              </a:rPr>
              <a:t>Hemos insistido en el buen manejo de basura y en el orden que debe existir en el lugar de acopio.</a:t>
            </a:r>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Muchos vecinos dejan todo tipo de residuos, como antenas satelitales, colchones, fierros, mesas y sillas, residuos y materiales de construcción y ramas, los cuales deberían ser extraídos por ellos mismos. Cada vecino debe hacerse cargo de ese tipo de residuos y no dejarlos tirados allí simplemente para que sea un problema de los demás. Se cursarán multas de acuerdo a lo que arrojen las imágenes de las cámaras de vigilancia.</a:t>
            </a:r>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Este mal manejo de los residuos afea mucho el entorno, crea un mal clima vecinal que nos afecta a todos.</a:t>
            </a:r>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Con la compra de la chipeadora esperamos reducir la basura y malezas que son tiradas en las orillas de camino o acumuladas en las parcelas y una vez secas son un peligro ante los incendios. A continuación algunas de sus ventajas: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5"/>
          <p:cNvSpPr txBox="1">
            <a:spLocks noGrp="1"/>
          </p:cNvSpPr>
          <p:nvPr>
            <p:ph type="title"/>
          </p:nvPr>
        </p:nvSpPr>
        <p:spPr>
          <a:xfrm>
            <a:off x="2096979" y="132523"/>
            <a:ext cx="8911687" cy="62285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262626"/>
              </a:buClr>
              <a:buSzPts val="3240"/>
              <a:buFont typeface="Century Gothic"/>
              <a:buNone/>
            </a:pPr>
            <a:r>
              <a:rPr lang="es-CL" sz="3240" b="1"/>
              <a:t>CHIPEADORA Y SU USO</a:t>
            </a:r>
            <a:endParaRPr/>
          </a:p>
        </p:txBody>
      </p:sp>
      <p:sp>
        <p:nvSpPr>
          <p:cNvPr id="256" name="Google Shape;256;p15"/>
          <p:cNvSpPr txBox="1">
            <a:spLocks noGrp="1"/>
          </p:cNvSpPr>
          <p:nvPr>
            <p:ph type="body" idx="1"/>
          </p:nvPr>
        </p:nvSpPr>
        <p:spPr>
          <a:xfrm>
            <a:off x="861391" y="1108129"/>
            <a:ext cx="10643221" cy="5617348"/>
          </a:xfrm>
          <a:prstGeom prst="rect">
            <a:avLst/>
          </a:prstGeom>
          <a:noFill/>
          <a:ln>
            <a:noFill/>
          </a:ln>
        </p:spPr>
        <p:txBody>
          <a:bodyPr spcFirstLastPara="1" wrap="square" lIns="91425" tIns="45700" rIns="91425" bIns="45700" anchor="t" anchorCtr="0">
            <a:normAutofit/>
          </a:bodyPr>
          <a:lstStyle/>
          <a:p>
            <a:pPr marL="0" lvl="0" indent="0" algn="just" rtl="0">
              <a:lnSpc>
                <a:spcPct val="80000"/>
              </a:lnSpc>
              <a:spcBef>
                <a:spcPts val="0"/>
              </a:spcBef>
              <a:spcAft>
                <a:spcPts val="0"/>
              </a:spcAft>
              <a:buSzPts val="1462"/>
              <a:buNone/>
            </a:pPr>
            <a:r>
              <a:rPr lang="es-CL" sz="1787" i="1" dirty="0" smtClean="0">
                <a:latin typeface="Arial"/>
                <a:ea typeface="Arial"/>
                <a:cs typeface="Arial"/>
                <a:sym typeface="Arial"/>
              </a:rPr>
              <a:t>La </a:t>
            </a:r>
            <a:r>
              <a:rPr lang="es-CL" sz="1787" i="1" dirty="0">
                <a:latin typeface="Arial"/>
                <a:ea typeface="Arial"/>
                <a:cs typeface="Arial"/>
                <a:sym typeface="Arial"/>
              </a:rPr>
              <a:t>madera picada, derivada de podas o talas de árboles que cumplieron un ciclo, tiene segunda </a:t>
            </a:r>
            <a:r>
              <a:rPr lang="es-CL" sz="1787" i="1" dirty="0" smtClean="0">
                <a:latin typeface="Arial"/>
                <a:ea typeface="Arial"/>
                <a:cs typeface="Arial"/>
                <a:sym typeface="Arial"/>
              </a:rPr>
              <a:t>vida</a:t>
            </a:r>
            <a:r>
              <a:rPr lang="es-CL" sz="1787" i="1" dirty="0">
                <a:latin typeface="Arial"/>
                <a:ea typeface="Arial"/>
                <a:cs typeface="Arial"/>
                <a:sym typeface="Arial"/>
              </a:rPr>
              <a:t>. Seis respuestas </a:t>
            </a:r>
            <a:r>
              <a:rPr lang="es-CL" sz="1787" i="1" dirty="0" smtClean="0">
                <a:latin typeface="Arial"/>
                <a:ea typeface="Arial"/>
                <a:cs typeface="Arial"/>
                <a:sym typeface="Arial"/>
              </a:rPr>
              <a:t>para </a:t>
            </a:r>
            <a:r>
              <a:rPr lang="es-CL" sz="1787" i="1" dirty="0">
                <a:latin typeface="Arial"/>
                <a:ea typeface="Arial"/>
                <a:cs typeface="Arial"/>
                <a:sym typeface="Arial"/>
              </a:rPr>
              <a:t>aprender y compartir</a:t>
            </a:r>
            <a:r>
              <a:rPr lang="es-CL" sz="1462" dirty="0">
                <a:latin typeface="Arial"/>
                <a:ea typeface="Arial"/>
                <a:cs typeface="Arial"/>
                <a:sym typeface="Arial"/>
              </a:rPr>
              <a:t>.</a:t>
            </a:r>
            <a:endParaRPr dirty="0"/>
          </a:p>
          <a:p>
            <a:pPr marL="0" lvl="0" indent="0" algn="just" rtl="0">
              <a:lnSpc>
                <a:spcPct val="80000"/>
              </a:lnSpc>
              <a:spcBef>
                <a:spcPts val="1000"/>
              </a:spcBef>
              <a:spcAft>
                <a:spcPts val="0"/>
              </a:spcAft>
              <a:buSzPts val="1462"/>
              <a:buNone/>
            </a:pPr>
            <a:r>
              <a:rPr lang="es-CL" sz="1462" b="1" dirty="0">
                <a:latin typeface="Arial"/>
                <a:ea typeface="Arial"/>
                <a:cs typeface="Arial"/>
                <a:sym typeface="Arial"/>
              </a:rPr>
              <a:t>1. ¿Qué es</a:t>
            </a:r>
            <a:r>
              <a:rPr lang="es-CL" sz="1462" b="1" dirty="0" smtClean="0">
                <a:latin typeface="Arial"/>
                <a:ea typeface="Arial"/>
                <a:cs typeface="Arial"/>
                <a:sym typeface="Arial"/>
              </a:rPr>
              <a:t>?</a:t>
            </a:r>
            <a:endParaRPr dirty="0" smtClean="0"/>
          </a:p>
          <a:p>
            <a:pPr marL="0" lvl="0" indent="0" algn="just" rtl="0">
              <a:lnSpc>
                <a:spcPct val="80000"/>
              </a:lnSpc>
              <a:spcBef>
                <a:spcPts val="1000"/>
              </a:spcBef>
              <a:spcAft>
                <a:spcPts val="0"/>
              </a:spcAft>
              <a:buSzPts val="1462"/>
              <a:buNone/>
            </a:pPr>
            <a:r>
              <a:rPr lang="es-CL" sz="1462" dirty="0" smtClean="0">
                <a:latin typeface="Arial"/>
                <a:ea typeface="Arial"/>
                <a:cs typeface="Arial"/>
                <a:sym typeface="Arial"/>
              </a:rPr>
              <a:t>El '</a:t>
            </a:r>
            <a:r>
              <a:rPr lang="es-CL" sz="1462" dirty="0" err="1" smtClean="0">
                <a:latin typeface="Arial"/>
                <a:ea typeface="Arial"/>
                <a:cs typeface="Arial"/>
                <a:sym typeface="Arial"/>
              </a:rPr>
              <a:t>mulching</a:t>
            </a:r>
            <a:r>
              <a:rPr lang="es-CL" sz="1462" dirty="0" smtClean="0">
                <a:latin typeface="Arial"/>
                <a:ea typeface="Arial"/>
                <a:cs typeface="Arial"/>
                <a:sym typeface="Arial"/>
              </a:rPr>
              <a:t>' o chipeado es una capa de materia orgánica suelta. </a:t>
            </a:r>
            <a:r>
              <a:rPr lang="es-CL" sz="1462" b="1" dirty="0" smtClean="0">
                <a:latin typeface="Arial"/>
                <a:ea typeface="Arial"/>
                <a:cs typeface="Arial"/>
                <a:sym typeface="Arial"/>
              </a:rPr>
              <a:t>Una cubierta protectora que se extiende sobre el suelo.</a:t>
            </a:r>
            <a:endParaRPr sz="1462" dirty="0" smtClean="0">
              <a:latin typeface="Arial"/>
              <a:ea typeface="Arial"/>
              <a:cs typeface="Arial"/>
              <a:sym typeface="Arial"/>
            </a:endParaRPr>
          </a:p>
          <a:p>
            <a:pPr marL="0" lvl="0" indent="0" algn="just" rtl="0">
              <a:lnSpc>
                <a:spcPct val="80000"/>
              </a:lnSpc>
              <a:spcBef>
                <a:spcPts val="1000"/>
              </a:spcBef>
              <a:spcAft>
                <a:spcPts val="0"/>
              </a:spcAft>
              <a:buSzPts val="1462"/>
              <a:buNone/>
            </a:pPr>
            <a:r>
              <a:rPr lang="es-CL" sz="1462" b="1" dirty="0" smtClean="0">
                <a:latin typeface="Arial"/>
                <a:ea typeface="Arial"/>
                <a:cs typeface="Arial"/>
                <a:sym typeface="Arial"/>
              </a:rPr>
              <a:t>2</a:t>
            </a:r>
            <a:r>
              <a:rPr lang="es-CL" sz="1462" b="1" dirty="0">
                <a:latin typeface="Arial"/>
                <a:ea typeface="Arial"/>
                <a:cs typeface="Arial"/>
                <a:sym typeface="Arial"/>
              </a:rPr>
              <a:t>. ¿De dónde proviene?</a:t>
            </a:r>
            <a:endParaRPr dirty="0"/>
          </a:p>
          <a:p>
            <a:pPr marL="0" lvl="0" indent="0" algn="l" rtl="0">
              <a:lnSpc>
                <a:spcPct val="80000"/>
              </a:lnSpc>
              <a:spcBef>
                <a:spcPts val="1000"/>
              </a:spcBef>
              <a:spcAft>
                <a:spcPts val="0"/>
              </a:spcAft>
              <a:buSzPts val="1462"/>
              <a:buNone/>
            </a:pPr>
            <a:r>
              <a:rPr lang="es-CL" sz="1462" dirty="0" smtClean="0">
                <a:latin typeface="Arial"/>
                <a:ea typeface="Arial"/>
                <a:cs typeface="Arial"/>
                <a:sym typeface="Arial"/>
              </a:rPr>
              <a:t>En </a:t>
            </a:r>
            <a:r>
              <a:rPr lang="es-CL" sz="1462" dirty="0">
                <a:latin typeface="Arial"/>
                <a:ea typeface="Arial"/>
                <a:cs typeface="Arial"/>
                <a:sym typeface="Arial"/>
              </a:rPr>
              <a:t>un bosque, por ejemplo, las hojas y las ramas secas que caen de los árboles, forman con el tiempo una fina capa </a:t>
            </a:r>
            <a:r>
              <a:rPr lang="es-CL" sz="1462" dirty="0" smtClean="0">
                <a:latin typeface="Arial"/>
                <a:ea typeface="Arial"/>
                <a:cs typeface="Arial"/>
                <a:sym typeface="Arial"/>
              </a:rPr>
              <a:t>de </a:t>
            </a:r>
            <a:r>
              <a:rPr lang="es-CL" sz="1462" dirty="0">
                <a:latin typeface="Arial"/>
                <a:ea typeface="Arial"/>
                <a:cs typeface="Arial"/>
                <a:sym typeface="Arial"/>
              </a:rPr>
              <a:t>materia orgánica que protege el terreno. </a:t>
            </a:r>
            <a:r>
              <a:rPr lang="es-CL" sz="1462" b="1" dirty="0">
                <a:latin typeface="Arial"/>
                <a:ea typeface="Arial"/>
                <a:cs typeface="Arial"/>
                <a:sym typeface="Arial"/>
              </a:rPr>
              <a:t>Esta es la manera natural con la que se forma el chipeado en la </a:t>
            </a:r>
            <a:r>
              <a:rPr lang="es-CL" sz="1462" b="1" dirty="0" smtClean="0">
                <a:latin typeface="Arial"/>
                <a:ea typeface="Arial"/>
                <a:cs typeface="Arial"/>
                <a:sym typeface="Arial"/>
              </a:rPr>
              <a:t>naturaleza</a:t>
            </a:r>
            <a:r>
              <a:rPr lang="es-CL" sz="1462" b="1" dirty="0">
                <a:latin typeface="Arial"/>
                <a:ea typeface="Arial"/>
                <a:cs typeface="Arial"/>
                <a:sym typeface="Arial"/>
              </a:rPr>
              <a:t>.</a:t>
            </a:r>
            <a:r>
              <a:rPr lang="es-CL" sz="1462" dirty="0">
                <a:latin typeface="Arial"/>
                <a:ea typeface="Arial"/>
                <a:cs typeface="Arial"/>
                <a:sym typeface="Arial"/>
              </a:rPr>
              <a:t/>
            </a:r>
            <a:br>
              <a:rPr lang="es-CL" sz="1462" dirty="0">
                <a:latin typeface="Arial"/>
                <a:ea typeface="Arial"/>
                <a:cs typeface="Arial"/>
                <a:sym typeface="Arial"/>
              </a:rPr>
            </a:br>
            <a:r>
              <a:rPr lang="es-CL" sz="1462" dirty="0" smtClean="0">
                <a:latin typeface="Arial"/>
                <a:ea typeface="Arial"/>
                <a:cs typeface="Arial"/>
                <a:sym typeface="Arial"/>
              </a:rPr>
              <a:t>En </a:t>
            </a:r>
            <a:r>
              <a:rPr lang="es-CL" sz="1462" dirty="0">
                <a:latin typeface="Arial"/>
                <a:ea typeface="Arial"/>
                <a:cs typeface="Arial"/>
                <a:sym typeface="Arial"/>
              </a:rPr>
              <a:t>una parcelación como ésta se obtiene </a:t>
            </a:r>
            <a:r>
              <a:rPr lang="es-CL" sz="1462" b="1" dirty="0">
                <a:latin typeface="Arial"/>
                <a:ea typeface="Arial"/>
                <a:cs typeface="Arial"/>
                <a:sym typeface="Arial"/>
              </a:rPr>
              <a:t>mediante un proceso de trasformación mecánica,</a:t>
            </a:r>
            <a:r>
              <a:rPr lang="es-CL" sz="1462" dirty="0">
                <a:latin typeface="Arial"/>
                <a:ea typeface="Arial"/>
                <a:cs typeface="Arial"/>
                <a:sym typeface="Arial"/>
              </a:rPr>
              <a:t> donde se trituran las </a:t>
            </a:r>
            <a:r>
              <a:rPr lang="es-CL" sz="1462" dirty="0" smtClean="0">
                <a:latin typeface="Arial"/>
                <a:ea typeface="Arial"/>
                <a:cs typeface="Arial"/>
                <a:sym typeface="Arial"/>
              </a:rPr>
              <a:t>ramas </a:t>
            </a:r>
            <a:r>
              <a:rPr lang="es-CL" sz="1462" dirty="0">
                <a:latin typeface="Arial"/>
                <a:ea typeface="Arial"/>
                <a:cs typeface="Arial"/>
                <a:sym typeface="Arial"/>
              </a:rPr>
              <a:t>y troncos de los árboles que fueron intervenidos a través de poda o tala de la planta.</a:t>
            </a:r>
            <a:endParaRPr dirty="0"/>
          </a:p>
          <a:p>
            <a:pPr marL="0" lvl="0" indent="0" algn="just" rtl="0">
              <a:lnSpc>
                <a:spcPct val="80000"/>
              </a:lnSpc>
              <a:spcBef>
                <a:spcPts val="1000"/>
              </a:spcBef>
              <a:spcAft>
                <a:spcPts val="0"/>
              </a:spcAft>
              <a:buSzPts val="1462"/>
              <a:buNone/>
            </a:pPr>
            <a:r>
              <a:rPr lang="es-CL" sz="1462" dirty="0">
                <a:latin typeface="Arial"/>
                <a:ea typeface="Arial"/>
                <a:cs typeface="Arial"/>
                <a:sym typeface="Arial"/>
              </a:rPr>
              <a:t/>
            </a:r>
            <a:br>
              <a:rPr lang="es-CL" sz="1462" dirty="0">
                <a:latin typeface="Arial"/>
                <a:ea typeface="Arial"/>
                <a:cs typeface="Arial"/>
                <a:sym typeface="Arial"/>
              </a:rPr>
            </a:br>
            <a:r>
              <a:rPr lang="es-CL" sz="1462" b="1" dirty="0" smtClean="0">
                <a:latin typeface="Arial"/>
                <a:ea typeface="Arial"/>
                <a:cs typeface="Arial"/>
                <a:sym typeface="Arial"/>
              </a:rPr>
              <a:t>3</a:t>
            </a:r>
            <a:r>
              <a:rPr lang="es-CL" sz="1462" b="1" dirty="0">
                <a:latin typeface="Arial"/>
                <a:ea typeface="Arial"/>
                <a:cs typeface="Arial"/>
                <a:sym typeface="Arial"/>
              </a:rPr>
              <a:t>. ¿Qué beneficios </a:t>
            </a:r>
            <a:r>
              <a:rPr lang="es-CL" sz="1462" b="1" dirty="0" smtClean="0">
                <a:latin typeface="Arial"/>
                <a:ea typeface="Arial"/>
                <a:cs typeface="Arial"/>
                <a:sym typeface="Arial"/>
              </a:rPr>
              <a:t>trae?</a:t>
            </a:r>
          </a:p>
          <a:p>
            <a:pPr marL="0" lvl="0" indent="0" algn="just" rtl="0">
              <a:lnSpc>
                <a:spcPct val="80000"/>
              </a:lnSpc>
              <a:spcBef>
                <a:spcPts val="1000"/>
              </a:spcBef>
              <a:spcAft>
                <a:spcPts val="0"/>
              </a:spcAft>
              <a:buSzPts val="1462"/>
              <a:buNone/>
            </a:pPr>
            <a:r>
              <a:rPr lang="es-CL" sz="1592" dirty="0" smtClean="0">
                <a:latin typeface="Arial"/>
                <a:ea typeface="Arial"/>
                <a:cs typeface="Arial"/>
                <a:sym typeface="Arial"/>
              </a:rPr>
              <a:t>Este </a:t>
            </a:r>
            <a:r>
              <a:rPr lang="es-CL" sz="1592" dirty="0">
                <a:latin typeface="Arial"/>
                <a:ea typeface="Arial"/>
                <a:cs typeface="Arial"/>
                <a:sym typeface="Arial"/>
              </a:rPr>
              <a:t>material contribuye a solucionar la problemática relacionada con la acumulación de grandes </a:t>
            </a:r>
            <a:r>
              <a:rPr lang="es-CL" sz="1592" b="1" dirty="0">
                <a:latin typeface="Arial"/>
                <a:ea typeface="Arial"/>
                <a:cs typeface="Arial"/>
                <a:sym typeface="Arial"/>
              </a:rPr>
              <a:t>volúmenes de residuos leñosos que son altamente combustibles.</a:t>
            </a:r>
            <a:r>
              <a:rPr lang="es-CL" sz="1592" dirty="0">
                <a:latin typeface="Arial"/>
                <a:ea typeface="Arial"/>
                <a:cs typeface="Arial"/>
                <a:sym typeface="Arial"/>
              </a:rPr>
              <a:t> Al convertirlos </a:t>
            </a:r>
            <a:r>
              <a:rPr lang="es-CL" sz="1592" dirty="0" smtClean="0">
                <a:latin typeface="Arial"/>
                <a:ea typeface="Arial"/>
                <a:cs typeface="Arial"/>
                <a:sym typeface="Arial"/>
              </a:rPr>
              <a:t>en pequeñas </a:t>
            </a:r>
            <a:r>
              <a:rPr lang="es-CL" sz="1592" dirty="0">
                <a:latin typeface="Arial"/>
                <a:ea typeface="Arial"/>
                <a:cs typeface="Arial"/>
                <a:sym typeface="Arial"/>
              </a:rPr>
              <a:t>astillas, pueden ser </a:t>
            </a:r>
            <a:r>
              <a:rPr lang="es-CL" sz="1592" dirty="0" err="1">
                <a:latin typeface="Arial"/>
                <a:ea typeface="Arial"/>
                <a:cs typeface="Arial"/>
                <a:sym typeface="Arial"/>
              </a:rPr>
              <a:t>compostadas</a:t>
            </a:r>
            <a:r>
              <a:rPr lang="es-CL" sz="1592" dirty="0">
                <a:latin typeface="Arial"/>
                <a:ea typeface="Arial"/>
                <a:cs typeface="Arial"/>
                <a:sym typeface="Arial"/>
              </a:rPr>
              <a:t> o aplicadas directamente como complemento a la fertilización de los árboles, </a:t>
            </a:r>
            <a:r>
              <a:rPr lang="es-CL" sz="1592" b="1" dirty="0">
                <a:latin typeface="Arial"/>
                <a:ea typeface="Arial"/>
                <a:cs typeface="Arial"/>
                <a:sym typeface="Arial"/>
              </a:rPr>
              <a:t>además ayuda a proteger el suelo y evita el crecimiento de malezas. </a:t>
            </a:r>
            <a:r>
              <a:rPr lang="es-CL" sz="1592" b="1" dirty="0" smtClean="0">
                <a:latin typeface="Arial"/>
                <a:ea typeface="Arial"/>
                <a:cs typeface="Arial"/>
                <a:sym typeface="Arial"/>
              </a:rPr>
              <a:t>También hace un gran aporte estético, brinda tonalidades y armonía al arbolado.</a:t>
            </a:r>
            <a:r>
              <a:rPr lang="es-CL" sz="520" dirty="0"/>
              <a:t> </a:t>
            </a:r>
            <a:endParaRPr dirty="0"/>
          </a:p>
          <a:p>
            <a:pPr marL="342900" lvl="0" indent="-305752" algn="l" rtl="0">
              <a:lnSpc>
                <a:spcPct val="80000"/>
              </a:lnSpc>
              <a:spcBef>
                <a:spcPts val="1000"/>
              </a:spcBef>
              <a:spcAft>
                <a:spcPts val="0"/>
              </a:spcAft>
              <a:buSzPts val="585"/>
              <a:buNone/>
            </a:pPr>
            <a:endParaRPr sz="58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6"/>
          <p:cNvSpPr txBox="1">
            <a:spLocks noGrp="1"/>
          </p:cNvSpPr>
          <p:nvPr>
            <p:ph type="title"/>
          </p:nvPr>
        </p:nvSpPr>
        <p:spPr>
          <a:xfrm>
            <a:off x="2592925" y="251792"/>
            <a:ext cx="8911687" cy="583095"/>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262626"/>
              </a:buClr>
              <a:buSzPts val="3240"/>
              <a:buFont typeface="Century Gothic"/>
              <a:buNone/>
            </a:pPr>
            <a:r>
              <a:rPr lang="es-CL" sz="3240" b="1"/>
              <a:t>CHIPEADORA Y SU USO </a:t>
            </a:r>
            <a:endParaRPr/>
          </a:p>
        </p:txBody>
      </p:sp>
      <p:sp>
        <p:nvSpPr>
          <p:cNvPr id="262" name="Google Shape;262;p16"/>
          <p:cNvSpPr txBox="1">
            <a:spLocks noGrp="1"/>
          </p:cNvSpPr>
          <p:nvPr>
            <p:ph type="body" idx="1"/>
          </p:nvPr>
        </p:nvSpPr>
        <p:spPr>
          <a:xfrm>
            <a:off x="1565329" y="834887"/>
            <a:ext cx="9939283" cy="530244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800"/>
              <a:buFont typeface="Noto Sans Symbols"/>
              <a:buChar char="❖"/>
            </a:pPr>
            <a:r>
              <a:rPr lang="es-CL" b="1" i="1"/>
              <a:t>4</a:t>
            </a:r>
            <a:r>
              <a:rPr lang="es-CL" b="1" i="1">
                <a:latin typeface="Arial"/>
                <a:ea typeface="Arial"/>
                <a:cs typeface="Arial"/>
                <a:sym typeface="Arial"/>
              </a:rPr>
              <a:t>. ¿Proteger el suelo? ¿Cómo?</a:t>
            </a:r>
            <a:r>
              <a:rPr lang="es-CL" i="1">
                <a:latin typeface="Arial"/>
                <a:ea typeface="Arial"/>
                <a:cs typeface="Arial"/>
                <a:sym typeface="Arial"/>
              </a:rPr>
              <a:t/>
            </a:r>
            <a:br>
              <a:rPr lang="es-CL" i="1">
                <a:latin typeface="Arial"/>
                <a:ea typeface="Arial"/>
                <a:cs typeface="Arial"/>
                <a:sym typeface="Arial"/>
              </a:rPr>
            </a:br>
            <a:r>
              <a:rPr lang="es-CL" i="1">
                <a:latin typeface="Arial"/>
                <a:ea typeface="Arial"/>
                <a:cs typeface="Arial"/>
                <a:sym typeface="Arial"/>
              </a:rPr>
              <a:t>En el suelo tiene tres efectos directos. </a:t>
            </a:r>
            <a:endParaRPr/>
          </a:p>
          <a:p>
            <a:pPr marL="342900" lvl="0" indent="-342900" algn="l" rtl="0">
              <a:spcBef>
                <a:spcPts val="1000"/>
              </a:spcBef>
              <a:spcAft>
                <a:spcPts val="0"/>
              </a:spcAft>
              <a:buSzPts val="1800"/>
              <a:buFont typeface="Noto Sans Symbols"/>
              <a:buChar char="❖"/>
            </a:pPr>
            <a:r>
              <a:rPr lang="es-CL" b="1" i="1">
                <a:latin typeface="Arial"/>
                <a:ea typeface="Arial"/>
                <a:cs typeface="Arial"/>
                <a:sym typeface="Arial"/>
              </a:rPr>
              <a:t>Efectos físicos</a:t>
            </a:r>
            <a:r>
              <a:rPr lang="es-CL" i="1">
                <a:latin typeface="Arial"/>
                <a:ea typeface="Arial"/>
                <a:cs typeface="Arial"/>
                <a:sym typeface="Arial"/>
              </a:rPr>
              <a:t/>
            </a:r>
            <a:br>
              <a:rPr lang="es-CL" i="1">
                <a:latin typeface="Arial"/>
                <a:ea typeface="Arial"/>
                <a:cs typeface="Arial"/>
                <a:sym typeface="Arial"/>
              </a:rPr>
            </a:br>
            <a:r>
              <a:rPr lang="es-CL" i="1">
                <a:latin typeface="Arial"/>
                <a:ea typeface="Arial"/>
                <a:cs typeface="Arial"/>
                <a:sym typeface="Arial"/>
              </a:rPr>
              <a:t>Favorece la aireación del suelo</a:t>
            </a:r>
            <a:br>
              <a:rPr lang="es-CL" i="1">
                <a:latin typeface="Arial"/>
                <a:ea typeface="Arial"/>
                <a:cs typeface="Arial"/>
                <a:sym typeface="Arial"/>
              </a:rPr>
            </a:br>
            <a:r>
              <a:rPr lang="es-CL" i="1">
                <a:latin typeface="Arial"/>
                <a:ea typeface="Arial"/>
                <a:cs typeface="Arial"/>
                <a:sym typeface="Arial"/>
              </a:rPr>
              <a:t>Beneficia la formación de agregados</a:t>
            </a:r>
            <a:br>
              <a:rPr lang="es-CL" i="1">
                <a:latin typeface="Arial"/>
                <a:ea typeface="Arial"/>
                <a:cs typeface="Arial"/>
                <a:sym typeface="Arial"/>
              </a:rPr>
            </a:br>
            <a:r>
              <a:rPr lang="es-CL" i="1">
                <a:latin typeface="Arial"/>
                <a:ea typeface="Arial"/>
                <a:cs typeface="Arial"/>
                <a:sym typeface="Arial"/>
              </a:rPr>
              <a:t>Estabiliza la estructura del suelo</a:t>
            </a:r>
            <a:br>
              <a:rPr lang="es-CL" i="1">
                <a:latin typeface="Arial"/>
                <a:ea typeface="Arial"/>
                <a:cs typeface="Arial"/>
                <a:sym typeface="Arial"/>
              </a:rPr>
            </a:br>
            <a:r>
              <a:rPr lang="es-CL" i="1">
                <a:latin typeface="Arial"/>
                <a:ea typeface="Arial"/>
                <a:cs typeface="Arial"/>
                <a:sym typeface="Arial"/>
              </a:rPr>
              <a:t>Reduce la compactación</a:t>
            </a:r>
            <a:br>
              <a:rPr lang="es-CL" i="1">
                <a:latin typeface="Arial"/>
                <a:ea typeface="Arial"/>
                <a:cs typeface="Arial"/>
                <a:sym typeface="Arial"/>
              </a:rPr>
            </a:br>
            <a:r>
              <a:rPr lang="es-CL" i="1">
                <a:latin typeface="Arial"/>
                <a:ea typeface="Arial"/>
                <a:cs typeface="Arial"/>
                <a:sym typeface="Arial"/>
              </a:rPr>
              <a:t>Reduce la evapotranspiración.</a:t>
            </a:r>
            <a:br>
              <a:rPr lang="es-CL" i="1">
                <a:latin typeface="Arial"/>
                <a:ea typeface="Arial"/>
                <a:cs typeface="Arial"/>
                <a:sym typeface="Arial"/>
              </a:rPr>
            </a:br>
            <a:r>
              <a:rPr lang="es-CL" b="1" i="1">
                <a:latin typeface="Arial"/>
                <a:ea typeface="Arial"/>
                <a:cs typeface="Arial"/>
                <a:sym typeface="Arial"/>
              </a:rPr>
              <a:t> </a:t>
            </a:r>
            <a:endParaRPr/>
          </a:p>
          <a:p>
            <a:pPr marL="342900" lvl="0" indent="-342900" algn="l" rtl="0">
              <a:spcBef>
                <a:spcPts val="1000"/>
              </a:spcBef>
              <a:spcAft>
                <a:spcPts val="0"/>
              </a:spcAft>
              <a:buSzPts val="1800"/>
              <a:buFont typeface="Noto Sans Symbols"/>
              <a:buChar char="❖"/>
            </a:pPr>
            <a:r>
              <a:rPr lang="es-CL" b="1" i="1">
                <a:latin typeface="Arial"/>
                <a:ea typeface="Arial"/>
                <a:cs typeface="Arial"/>
                <a:sym typeface="Arial"/>
              </a:rPr>
              <a:t>Efectos químicos</a:t>
            </a:r>
            <a:r>
              <a:rPr lang="es-CL" i="1">
                <a:latin typeface="Arial"/>
                <a:ea typeface="Arial"/>
                <a:cs typeface="Arial"/>
                <a:sym typeface="Arial"/>
              </a:rPr>
              <a:t/>
            </a:r>
            <a:br>
              <a:rPr lang="es-CL" i="1">
                <a:latin typeface="Arial"/>
                <a:ea typeface="Arial"/>
                <a:cs typeface="Arial"/>
                <a:sym typeface="Arial"/>
              </a:rPr>
            </a:br>
            <a:r>
              <a:rPr lang="es-CL" i="1">
                <a:latin typeface="Arial"/>
                <a:ea typeface="Arial"/>
                <a:cs typeface="Arial"/>
                <a:sym typeface="Arial"/>
              </a:rPr>
              <a:t>Liberación de nutrientes</a:t>
            </a:r>
            <a:br>
              <a:rPr lang="es-CL" i="1">
                <a:latin typeface="Arial"/>
                <a:ea typeface="Arial"/>
                <a:cs typeface="Arial"/>
                <a:sym typeface="Arial"/>
              </a:rPr>
            </a:br>
            <a:r>
              <a:rPr lang="es-CL" i="1">
                <a:latin typeface="Arial"/>
                <a:ea typeface="Arial"/>
                <a:cs typeface="Arial"/>
                <a:sym typeface="Arial"/>
              </a:rPr>
              <a:t>Disponibilidad de nutrientes</a:t>
            </a:r>
            <a:br>
              <a:rPr lang="es-CL" i="1">
                <a:latin typeface="Arial"/>
                <a:ea typeface="Arial"/>
                <a:cs typeface="Arial"/>
                <a:sym typeface="Arial"/>
              </a:rPr>
            </a:br>
            <a:r>
              <a:rPr lang="es-CL" i="1">
                <a:latin typeface="Arial"/>
                <a:ea typeface="Arial"/>
                <a:cs typeface="Arial"/>
                <a:sym typeface="Arial"/>
              </a:rPr>
              <a:t>Incrementa el contenido de materia orgánica en el suelo.</a:t>
            </a:r>
            <a:endParaRPr/>
          </a:p>
          <a:p>
            <a:pPr marL="342900" lvl="0" indent="-342900" algn="l" rtl="0">
              <a:spcBef>
                <a:spcPts val="1000"/>
              </a:spcBef>
              <a:spcAft>
                <a:spcPts val="0"/>
              </a:spcAft>
              <a:buSzPts val="1800"/>
              <a:buFont typeface="Noto Sans Symbols"/>
              <a:buChar char="❖"/>
            </a:pPr>
            <a:r>
              <a:rPr lang="es-CL" b="1" i="1">
                <a:latin typeface="Arial"/>
                <a:ea typeface="Arial"/>
                <a:cs typeface="Arial"/>
                <a:sym typeface="Arial"/>
              </a:rPr>
              <a:t>Efectos biológicos</a:t>
            </a:r>
            <a:r>
              <a:rPr lang="es-CL" i="1">
                <a:latin typeface="Arial"/>
                <a:ea typeface="Arial"/>
                <a:cs typeface="Arial"/>
                <a:sym typeface="Arial"/>
              </a:rPr>
              <a:t/>
            </a:r>
            <a:br>
              <a:rPr lang="es-CL" i="1">
                <a:latin typeface="Arial"/>
                <a:ea typeface="Arial"/>
                <a:cs typeface="Arial"/>
                <a:sym typeface="Arial"/>
              </a:rPr>
            </a:br>
            <a:r>
              <a:rPr lang="es-CL" i="1">
                <a:latin typeface="Arial"/>
                <a:ea typeface="Arial"/>
                <a:cs typeface="Arial"/>
                <a:sym typeface="Arial"/>
              </a:rPr>
              <a:t>Favorece el desarrollo y la actividad de microorganismos</a:t>
            </a:r>
            <a:br>
              <a:rPr lang="es-CL" i="1">
                <a:latin typeface="Arial"/>
                <a:ea typeface="Arial"/>
                <a:cs typeface="Arial"/>
                <a:sym typeface="Arial"/>
              </a:rPr>
            </a:br>
            <a:r>
              <a:rPr lang="es-CL" i="1">
                <a:latin typeface="Arial"/>
                <a:ea typeface="Arial"/>
                <a:cs typeface="Arial"/>
                <a:sym typeface="Arial"/>
              </a:rPr>
              <a:t>Regula el crecimiento de plantas no deseadas.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7"/>
          <p:cNvSpPr txBox="1">
            <a:spLocks noGrp="1"/>
          </p:cNvSpPr>
          <p:nvPr>
            <p:ph type="title"/>
          </p:nvPr>
        </p:nvSpPr>
        <p:spPr>
          <a:xfrm>
            <a:off x="2592925" y="624110"/>
            <a:ext cx="8911687" cy="515015"/>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262626"/>
              </a:buClr>
              <a:buSzPts val="3240"/>
              <a:buFont typeface="Century Gothic"/>
              <a:buNone/>
            </a:pPr>
            <a:r>
              <a:rPr lang="es-CL" sz="3240" b="1"/>
              <a:t>CHIPEADORA Y SU USO</a:t>
            </a:r>
            <a:endParaRPr/>
          </a:p>
        </p:txBody>
      </p:sp>
      <p:sp>
        <p:nvSpPr>
          <p:cNvPr id="268" name="Google Shape;268;p17"/>
          <p:cNvSpPr txBox="1">
            <a:spLocks noGrp="1"/>
          </p:cNvSpPr>
          <p:nvPr>
            <p:ph type="body" idx="1"/>
          </p:nvPr>
        </p:nvSpPr>
        <p:spPr>
          <a:xfrm>
            <a:off x="1821051" y="1441342"/>
            <a:ext cx="9683561" cy="446988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800"/>
              <a:buFont typeface="Noto Sans Symbols"/>
              <a:buChar char="❖"/>
            </a:pPr>
            <a:r>
              <a:rPr lang="es-CL" b="1" i="1">
                <a:latin typeface="Arial"/>
                <a:ea typeface="Arial"/>
                <a:cs typeface="Arial"/>
                <a:sym typeface="Arial"/>
              </a:rPr>
              <a:t>5. ¿A dónde va el material leñoso transformado?</a:t>
            </a:r>
            <a:r>
              <a:rPr lang="es-CL" i="1">
                <a:latin typeface="Arial"/>
                <a:ea typeface="Arial"/>
                <a:cs typeface="Arial"/>
                <a:sym typeface="Arial"/>
              </a:rPr>
              <a:t/>
            </a:r>
            <a:br>
              <a:rPr lang="es-CL" i="1">
                <a:latin typeface="Arial"/>
                <a:ea typeface="Arial"/>
                <a:cs typeface="Arial"/>
                <a:sym typeface="Arial"/>
              </a:rPr>
            </a:br>
            <a:r>
              <a:rPr lang="es-CL" i="1">
                <a:latin typeface="Arial"/>
                <a:ea typeface="Arial"/>
                <a:cs typeface="Arial"/>
                <a:sym typeface="Arial"/>
              </a:rPr>
              <a:t>Hace años no se sabía qué hacer con estos subproductos, pues algunas personas disponían de ellos para hacer carbón, otras los quemaban y hay quienes cómodamente los dejaban tirados en cualquier parte. </a:t>
            </a:r>
            <a:r>
              <a:rPr lang="es-CL" b="1" i="1">
                <a:latin typeface="Arial"/>
                <a:ea typeface="Arial"/>
                <a:cs typeface="Arial"/>
                <a:sym typeface="Arial"/>
              </a:rPr>
              <a:t>Hoy en día es un tema de responsabilidad ambiental,</a:t>
            </a:r>
            <a:r>
              <a:rPr lang="es-CL" i="1">
                <a:latin typeface="Arial"/>
                <a:ea typeface="Arial"/>
                <a:cs typeface="Arial"/>
                <a:sym typeface="Arial"/>
              </a:rPr>
              <a:t> los residuos vegetales transformados deben convertirse en insumo para la tierra.</a:t>
            </a:r>
            <a:endParaRPr/>
          </a:p>
          <a:p>
            <a:pPr marL="342900" lvl="0" indent="-342900" algn="l" rtl="0">
              <a:spcBef>
                <a:spcPts val="1000"/>
              </a:spcBef>
              <a:spcAft>
                <a:spcPts val="0"/>
              </a:spcAft>
              <a:buSzPts val="1800"/>
              <a:buFont typeface="Noto Sans Symbols"/>
              <a:buChar char="❖"/>
            </a:pPr>
            <a:r>
              <a:rPr lang="es-CL" b="1" i="1">
                <a:latin typeface="Arial"/>
                <a:ea typeface="Arial"/>
                <a:cs typeface="Arial"/>
                <a:sym typeface="Arial"/>
              </a:rPr>
              <a:t>6. ¿Cómo se hará?</a:t>
            </a:r>
            <a:r>
              <a:rPr lang="es-CL" i="1">
                <a:latin typeface="Arial"/>
                <a:ea typeface="Arial"/>
                <a:cs typeface="Arial"/>
                <a:sym typeface="Arial"/>
              </a:rPr>
              <a:t/>
            </a:r>
            <a:br>
              <a:rPr lang="es-CL" i="1">
                <a:latin typeface="Arial"/>
                <a:ea typeface="Arial"/>
                <a:cs typeface="Arial"/>
                <a:sym typeface="Arial"/>
              </a:rPr>
            </a:br>
            <a:r>
              <a:rPr lang="es-CL" b="1" i="1">
                <a:latin typeface="Arial"/>
                <a:ea typeface="Arial"/>
                <a:cs typeface="Arial"/>
                <a:sym typeface="Arial"/>
              </a:rPr>
              <a:t>El servicio</a:t>
            </a:r>
            <a:r>
              <a:rPr lang="es-CL" i="1">
                <a:latin typeface="Arial"/>
                <a:ea typeface="Arial"/>
                <a:cs typeface="Arial"/>
                <a:sym typeface="Arial"/>
              </a:rPr>
              <a:t/>
            </a:r>
            <a:br>
              <a:rPr lang="es-CL" i="1">
                <a:latin typeface="Arial"/>
                <a:ea typeface="Arial"/>
                <a:cs typeface="Arial"/>
                <a:sym typeface="Arial"/>
              </a:rPr>
            </a:br>
            <a:r>
              <a:rPr lang="es-CL" i="1">
                <a:latin typeface="Arial"/>
                <a:ea typeface="Arial"/>
                <a:cs typeface="Arial"/>
                <a:sym typeface="Arial"/>
              </a:rPr>
              <a:t>La máquina puede ser desplazada hasta el sitio de la intervención.</a:t>
            </a:r>
            <a:endParaRPr/>
          </a:p>
          <a:p>
            <a:pPr marL="342900" lvl="0" indent="-342900" algn="l" rtl="0">
              <a:spcBef>
                <a:spcPts val="1000"/>
              </a:spcBef>
              <a:spcAft>
                <a:spcPts val="0"/>
              </a:spcAft>
              <a:buSzPts val="1800"/>
              <a:buFont typeface="Noto Sans Symbols"/>
              <a:buChar char="❖"/>
            </a:pPr>
            <a:r>
              <a:rPr lang="es-CL" i="1">
                <a:latin typeface="Arial"/>
                <a:ea typeface="Arial"/>
                <a:cs typeface="Arial"/>
                <a:sym typeface="Arial"/>
              </a:rPr>
              <a:t>El servicio se prestará por un mínimo de 2 horas al día.        </a:t>
            </a:r>
            <a:endParaRPr/>
          </a:p>
          <a:p>
            <a:pPr marL="342900" lvl="0" indent="-342900" algn="l" rtl="0">
              <a:spcBef>
                <a:spcPts val="1000"/>
              </a:spcBef>
              <a:spcAft>
                <a:spcPts val="0"/>
              </a:spcAft>
              <a:buSzPts val="1800"/>
              <a:buFont typeface="Noto Sans Symbols"/>
              <a:buChar char="❖"/>
            </a:pPr>
            <a:r>
              <a:rPr lang="es-CL" i="1">
                <a:latin typeface="Arial"/>
                <a:ea typeface="Arial"/>
                <a:cs typeface="Arial"/>
                <a:sym typeface="Arial"/>
              </a:rPr>
              <a:t>La operación estará a cargo de trabajadores de la Hacienda calificados para realizar la labor</a:t>
            </a:r>
            <a:r>
              <a:rPr lang="es-CL">
                <a:latin typeface="Arial"/>
                <a:ea typeface="Arial"/>
                <a:cs typeface="Arial"/>
                <a:sym typeface="Arial"/>
              </a:rPr>
              <a:t>. </a:t>
            </a:r>
            <a:endParaRPr/>
          </a:p>
          <a:p>
            <a:pPr marL="342900" lvl="0" indent="-342900" algn="l" rtl="0">
              <a:spcBef>
                <a:spcPts val="1000"/>
              </a:spcBef>
              <a:spcAft>
                <a:spcPts val="0"/>
              </a:spcAft>
              <a:buSzPts val="1800"/>
              <a:buFont typeface="Noto Sans Symbols"/>
              <a:buChar char="❖"/>
            </a:pPr>
            <a:r>
              <a:rPr lang="es-CL" b="1" i="1">
                <a:latin typeface="Arial"/>
                <a:ea typeface="Arial"/>
                <a:cs typeface="Arial"/>
                <a:sym typeface="Arial"/>
              </a:rPr>
              <a:t>Fuente: página de internet de un Jardín Botánico</a:t>
            </a:r>
            <a:r>
              <a:rPr lang="es-CL">
                <a:latin typeface="Arial"/>
                <a:ea typeface="Arial"/>
                <a:cs typeface="Arial"/>
                <a:sym typeface="Arial"/>
              </a:rPr>
              <a:t>.</a:t>
            </a:r>
            <a:endParaRPr/>
          </a:p>
          <a:p>
            <a:pPr marL="342900" lvl="0" indent="-228600" algn="l" rtl="0">
              <a:spcBef>
                <a:spcPts val="1000"/>
              </a:spcBef>
              <a:spcAft>
                <a:spcPts val="0"/>
              </a:spcAft>
              <a:buSzPts val="18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8"/>
          <p:cNvSpPr txBox="1">
            <a:spLocks noGrp="1"/>
          </p:cNvSpPr>
          <p:nvPr>
            <p:ph type="title"/>
          </p:nvPr>
        </p:nvSpPr>
        <p:spPr>
          <a:xfrm>
            <a:off x="2325431" y="391636"/>
            <a:ext cx="8911687" cy="106520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262626"/>
              </a:buClr>
              <a:buSzPts val="3200"/>
              <a:buFont typeface="Arial"/>
              <a:buNone/>
            </a:pPr>
            <a:r>
              <a:rPr lang="es-CL" sz="3200" b="1" i="1">
                <a:latin typeface="Arial"/>
                <a:ea typeface="Arial"/>
                <a:cs typeface="Arial"/>
                <a:sym typeface="Arial"/>
              </a:rPr>
              <a:t>MANTENCIÓN DE PISCINAS COMPRA DE REPOSERAS DE MADERA</a:t>
            </a:r>
            <a:endParaRPr/>
          </a:p>
        </p:txBody>
      </p:sp>
      <p:pic>
        <p:nvPicPr>
          <p:cNvPr id="274" name="Google Shape;274;p18"/>
          <p:cNvPicPr preferRelativeResize="0">
            <a:picLocks noGrp="1"/>
          </p:cNvPicPr>
          <p:nvPr>
            <p:ph type="body" idx="1"/>
          </p:nvPr>
        </p:nvPicPr>
        <p:blipFill rotWithShape="1">
          <a:blip r:embed="rId3">
            <a:alphaModFix/>
          </a:blip>
          <a:srcRect/>
          <a:stretch/>
        </p:blipFill>
        <p:spPr>
          <a:xfrm>
            <a:off x="1805553" y="1596325"/>
            <a:ext cx="9431565" cy="45410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
          <p:cNvSpPr txBox="1">
            <a:spLocks noGrp="1"/>
          </p:cNvSpPr>
          <p:nvPr>
            <p:ph type="body" idx="1"/>
          </p:nvPr>
        </p:nvSpPr>
        <p:spPr>
          <a:xfrm>
            <a:off x="1470991" y="1"/>
            <a:ext cx="9819861" cy="624177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65"/>
              <a:buNone/>
            </a:pPr>
            <a:endParaRPr sz="1665" dirty="0"/>
          </a:p>
          <a:p>
            <a:pPr marL="0" lvl="0" indent="0" algn="ctr" rtl="0">
              <a:lnSpc>
                <a:spcPct val="90000"/>
              </a:lnSpc>
              <a:spcBef>
                <a:spcPts val="1000"/>
              </a:spcBef>
              <a:spcAft>
                <a:spcPts val="0"/>
              </a:spcAft>
              <a:buSzPts val="2220"/>
              <a:buNone/>
            </a:pPr>
            <a:r>
              <a:rPr lang="es-CL" sz="2220" b="1" i="1" u="sng" dirty="0" smtClean="0">
                <a:latin typeface="Arial"/>
                <a:ea typeface="Arial"/>
                <a:cs typeface="Arial"/>
                <a:sym typeface="Arial"/>
              </a:rPr>
              <a:t>PRESENTACIÓN </a:t>
            </a:r>
            <a:r>
              <a:rPr lang="es-CL" sz="2220" b="1" i="1" u="sng" dirty="0">
                <a:latin typeface="Arial"/>
                <a:ea typeface="Arial"/>
                <a:cs typeface="Arial"/>
                <a:sym typeface="Arial"/>
              </a:rPr>
              <a:t>Y SALUDO  </a:t>
            </a:r>
            <a:endParaRPr dirty="0"/>
          </a:p>
          <a:p>
            <a:pPr marL="0" lvl="0" indent="0" algn="ctr" rtl="0">
              <a:lnSpc>
                <a:spcPct val="90000"/>
              </a:lnSpc>
              <a:spcBef>
                <a:spcPts val="1000"/>
              </a:spcBef>
              <a:spcAft>
                <a:spcPts val="0"/>
              </a:spcAft>
              <a:buSzPts val="2220"/>
              <a:buNone/>
            </a:pPr>
            <a:endParaRPr sz="2220" b="1" i="1" u="sng" dirty="0">
              <a:latin typeface="Arial"/>
              <a:ea typeface="Arial"/>
              <a:cs typeface="Arial"/>
              <a:sym typeface="Arial"/>
            </a:endParaRPr>
          </a:p>
          <a:p>
            <a:pPr marL="0" lvl="0" indent="0" algn="ctr" rtl="0">
              <a:lnSpc>
                <a:spcPct val="90000"/>
              </a:lnSpc>
              <a:spcBef>
                <a:spcPts val="1000"/>
              </a:spcBef>
              <a:spcAft>
                <a:spcPts val="0"/>
              </a:spcAft>
              <a:buSzPts val="1850"/>
              <a:buNone/>
            </a:pPr>
            <a:endParaRPr sz="1850" b="1" i="1" u="sng" dirty="0">
              <a:latin typeface="Century Gothic"/>
              <a:ea typeface="Century Gothic"/>
              <a:cs typeface="Century Gothic"/>
              <a:sym typeface="Century Gothic"/>
            </a:endParaRPr>
          </a:p>
          <a:p>
            <a:pPr marL="342900" lvl="0" indent="-342900" algn="just" rtl="0">
              <a:lnSpc>
                <a:spcPct val="97000"/>
              </a:lnSpc>
              <a:spcBef>
                <a:spcPts val="1000"/>
              </a:spcBef>
              <a:spcAft>
                <a:spcPts val="0"/>
              </a:spcAft>
              <a:buSzPts val="2035"/>
              <a:buFont typeface="Noto Sans Symbols"/>
              <a:buChar char="❖"/>
            </a:pPr>
            <a:r>
              <a:rPr lang="es-CL" sz="2035" i="1" dirty="0">
                <a:solidFill>
                  <a:schemeClr val="dk1"/>
                </a:solidFill>
                <a:latin typeface="Arial"/>
                <a:ea typeface="Arial"/>
                <a:cs typeface="Arial"/>
                <a:sym typeface="Arial"/>
              </a:rPr>
              <a:t>Estimadas vecinas y vecinos del Pangal, junto con saludarlos,</a:t>
            </a:r>
            <a:r>
              <a:rPr lang="es-CL" sz="2035" b="0" i="0" dirty="0">
                <a:solidFill>
                  <a:schemeClr val="dk1"/>
                </a:solidFill>
                <a:latin typeface="Arial"/>
                <a:ea typeface="Arial"/>
                <a:cs typeface="Arial"/>
                <a:sym typeface="Arial"/>
              </a:rPr>
              <a:t> ante tantos desafíos y nuevas exigencias, queremos saludar muy afectuosamente a cada uno de ustedes y desearles un feliz año 2021, que este nuevo periodo este lleno de alegrías, éxitos y, por supuesto, de muy buena salud.</a:t>
            </a:r>
            <a:r>
              <a:rPr lang="es-CL" sz="2035" i="1" dirty="0">
                <a:solidFill>
                  <a:schemeClr val="dk1"/>
                </a:solidFill>
                <a:latin typeface="Arial"/>
                <a:ea typeface="Arial"/>
                <a:cs typeface="Arial"/>
                <a:sym typeface="Arial"/>
              </a:rPr>
              <a:t> </a:t>
            </a:r>
            <a:endParaRPr dirty="0"/>
          </a:p>
          <a:p>
            <a:pPr marL="342900" lvl="0" indent="-342900" algn="just" rtl="0">
              <a:lnSpc>
                <a:spcPct val="97000"/>
              </a:lnSpc>
              <a:spcBef>
                <a:spcPts val="1800"/>
              </a:spcBef>
              <a:spcAft>
                <a:spcPts val="0"/>
              </a:spcAft>
              <a:buSzPts val="2035"/>
              <a:buFont typeface="Noto Sans Symbols"/>
              <a:buChar char="❖"/>
            </a:pPr>
            <a:r>
              <a:rPr lang="es-CL" sz="2035" i="1" dirty="0">
                <a:solidFill>
                  <a:schemeClr val="dk1"/>
                </a:solidFill>
                <a:latin typeface="Arial"/>
                <a:ea typeface="Arial"/>
                <a:cs typeface="Arial"/>
                <a:sym typeface="Arial"/>
              </a:rPr>
              <a:t>Agradecemos la confianza y el gran apoyo y en forma unánime a nuestro  trabajo en </a:t>
            </a:r>
            <a:r>
              <a:rPr lang="es-CL" sz="2035" i="1" dirty="0" smtClean="0">
                <a:solidFill>
                  <a:schemeClr val="dk1"/>
                </a:solidFill>
                <a:latin typeface="Arial"/>
                <a:ea typeface="Arial"/>
                <a:cs typeface="Arial"/>
                <a:sym typeface="Arial"/>
              </a:rPr>
              <a:t>Asamblea </a:t>
            </a:r>
            <a:r>
              <a:rPr lang="es-CL" sz="2035" i="1" dirty="0">
                <a:solidFill>
                  <a:schemeClr val="dk1"/>
                </a:solidFill>
                <a:latin typeface="Arial"/>
                <a:ea typeface="Arial"/>
                <a:cs typeface="Arial"/>
                <a:sym typeface="Arial"/>
              </a:rPr>
              <a:t>de fecha 12 de diciembre 2020 y ratificado por Uds., nuestros queridos y buenos amigos pangalinos.  Dicha labor la  hemos realizado en tiempos complejos pero siempre con mucho ahínco y cariño  en beneficio </a:t>
            </a:r>
            <a:r>
              <a:rPr lang="es-CL" sz="2035" i="1" dirty="0" smtClean="0">
                <a:solidFill>
                  <a:schemeClr val="dk1"/>
                </a:solidFill>
                <a:latin typeface="Arial"/>
                <a:ea typeface="Arial"/>
                <a:cs typeface="Arial"/>
                <a:sym typeface="Arial"/>
              </a:rPr>
              <a:t>de todos.</a:t>
            </a:r>
            <a:endParaRPr dirty="0"/>
          </a:p>
          <a:p>
            <a:pPr marL="342900" lvl="0" indent="-225425" algn="just" rtl="0">
              <a:lnSpc>
                <a:spcPct val="97000"/>
              </a:lnSpc>
              <a:spcBef>
                <a:spcPts val="1800"/>
              </a:spcBef>
              <a:spcAft>
                <a:spcPts val="0"/>
              </a:spcAft>
              <a:buSzPts val="1850"/>
              <a:buFont typeface="Noto Sans Symbols"/>
              <a:buNone/>
            </a:pPr>
            <a:endParaRPr sz="1850" i="1" dirty="0">
              <a:solidFill>
                <a:schemeClr val="dk1"/>
              </a:solidFill>
              <a:latin typeface="Arial"/>
              <a:ea typeface="Arial"/>
              <a:cs typeface="Arial"/>
              <a:sym typeface="Arial"/>
            </a:endParaRPr>
          </a:p>
          <a:p>
            <a:pPr marL="342900" lvl="0" indent="-225425" algn="just" rtl="0">
              <a:lnSpc>
                <a:spcPct val="97000"/>
              </a:lnSpc>
              <a:spcBef>
                <a:spcPts val="1800"/>
              </a:spcBef>
              <a:spcAft>
                <a:spcPts val="0"/>
              </a:spcAft>
              <a:buSzPts val="1850"/>
              <a:buFont typeface="Noto Sans Symbols"/>
              <a:buNone/>
            </a:pPr>
            <a:endParaRPr sz="1850" i="1" dirty="0">
              <a:solidFill>
                <a:schemeClr val="dk1"/>
              </a:solidFill>
              <a:latin typeface="Arial"/>
              <a:ea typeface="Arial"/>
              <a:cs typeface="Arial"/>
              <a:sym typeface="Arial"/>
            </a:endParaRPr>
          </a:p>
          <a:p>
            <a:pPr marL="0" lvl="0" indent="0" algn="r" rtl="0">
              <a:lnSpc>
                <a:spcPct val="97000"/>
              </a:lnSpc>
              <a:spcBef>
                <a:spcPts val="1800"/>
              </a:spcBef>
              <a:spcAft>
                <a:spcPts val="0"/>
              </a:spcAft>
              <a:buSzPts val="1850"/>
              <a:buNone/>
            </a:pPr>
            <a:r>
              <a:rPr lang="es-CL" sz="1850" i="1" dirty="0">
                <a:solidFill>
                  <a:schemeClr val="dk1"/>
                </a:solidFill>
                <a:latin typeface="Arial"/>
                <a:ea typeface="Arial"/>
                <a:cs typeface="Arial"/>
                <a:sym typeface="Arial"/>
              </a:rPr>
              <a:t>1/2</a:t>
            </a:r>
            <a:endParaRPr dirty="0"/>
          </a:p>
          <a:p>
            <a:pPr marL="0" lvl="0" indent="0" algn="just" rtl="0">
              <a:lnSpc>
                <a:spcPct val="97000"/>
              </a:lnSpc>
              <a:spcBef>
                <a:spcPts val="1800"/>
              </a:spcBef>
              <a:spcAft>
                <a:spcPts val="0"/>
              </a:spcAft>
              <a:buSzPts val="1665"/>
              <a:buNone/>
            </a:pPr>
            <a:endParaRPr sz="1665" i="1" dirty="0">
              <a:latin typeface="Arial"/>
              <a:ea typeface="Arial"/>
              <a:cs typeface="Arial"/>
              <a:sym typeface="Arial"/>
            </a:endParaRPr>
          </a:p>
          <a:p>
            <a:pPr marL="0" lvl="0" indent="0" algn="just" rtl="0">
              <a:lnSpc>
                <a:spcPct val="97000"/>
              </a:lnSpc>
              <a:spcBef>
                <a:spcPts val="1800"/>
              </a:spcBef>
              <a:spcAft>
                <a:spcPts val="0"/>
              </a:spcAft>
              <a:buSzPts val="1665"/>
              <a:buNone/>
            </a:pPr>
            <a:endParaRPr sz="1665" dirty="0">
              <a:latin typeface="Calibri"/>
              <a:ea typeface="Calibri"/>
              <a:cs typeface="Calibri"/>
              <a:sym typeface="Calibri"/>
            </a:endParaRPr>
          </a:p>
          <a:p>
            <a:pPr marL="342900" lvl="0" indent="-237172" algn="l" rtl="0">
              <a:lnSpc>
                <a:spcPct val="90000"/>
              </a:lnSpc>
              <a:spcBef>
                <a:spcPts val="1800"/>
              </a:spcBef>
              <a:spcAft>
                <a:spcPts val="0"/>
              </a:spcAft>
              <a:buSzPts val="1665"/>
              <a:buNone/>
            </a:pPr>
            <a:endParaRPr sz="166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9"/>
          <p:cNvSpPr txBox="1">
            <a:spLocks noGrp="1"/>
          </p:cNvSpPr>
          <p:nvPr>
            <p:ph type="title"/>
          </p:nvPr>
        </p:nvSpPr>
        <p:spPr>
          <a:xfrm>
            <a:off x="1806158" y="319287"/>
            <a:ext cx="8911687" cy="486625"/>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262626"/>
              </a:buClr>
              <a:buSzPts val="2880"/>
              <a:buFont typeface="Arial"/>
              <a:buNone/>
            </a:pPr>
            <a:r>
              <a:rPr lang="es-CL" sz="2880" b="1" i="1" dirty="0">
                <a:latin typeface="Arial"/>
                <a:ea typeface="Arial"/>
                <a:cs typeface="Arial"/>
                <a:sym typeface="Arial"/>
              </a:rPr>
              <a:t>  			</a:t>
            </a:r>
            <a:r>
              <a:rPr lang="es-CL" sz="2880" b="1" i="1" dirty="0" smtClean="0">
                <a:latin typeface="Arial"/>
                <a:ea typeface="Arial"/>
                <a:cs typeface="Arial"/>
                <a:sym typeface="Arial"/>
              </a:rPr>
              <a:t>LIMPIEZA </a:t>
            </a:r>
            <a:r>
              <a:rPr lang="es-CL" sz="2880" b="1" i="1" dirty="0">
                <a:latin typeface="Arial"/>
                <a:ea typeface="Arial"/>
                <a:cs typeface="Arial"/>
                <a:sym typeface="Arial"/>
              </a:rPr>
              <a:t>DEL SECTOR PISCINAS</a:t>
            </a:r>
            <a:endParaRPr sz="2880" b="1" i="1" u="sng" dirty="0">
              <a:latin typeface="Arial"/>
              <a:ea typeface="Arial"/>
              <a:cs typeface="Arial"/>
              <a:sym typeface="Arial"/>
            </a:endParaRPr>
          </a:p>
        </p:txBody>
      </p:sp>
      <p:pic>
        <p:nvPicPr>
          <p:cNvPr id="280" name="Google Shape;280;p19"/>
          <p:cNvPicPr preferRelativeResize="0">
            <a:picLocks noGrp="1"/>
          </p:cNvPicPr>
          <p:nvPr>
            <p:ph type="body" idx="1"/>
          </p:nvPr>
        </p:nvPicPr>
        <p:blipFill rotWithShape="1">
          <a:blip r:embed="rId3">
            <a:alphaModFix/>
          </a:blip>
          <a:srcRect/>
          <a:stretch/>
        </p:blipFill>
        <p:spPr>
          <a:xfrm>
            <a:off x="1881188" y="1139825"/>
            <a:ext cx="9623425" cy="481171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0"/>
          <p:cNvSpPr txBox="1">
            <a:spLocks noGrp="1"/>
          </p:cNvSpPr>
          <p:nvPr>
            <p:ph type="title"/>
          </p:nvPr>
        </p:nvSpPr>
        <p:spPr>
          <a:xfrm>
            <a:off x="2592925" y="624110"/>
            <a:ext cx="8911687" cy="584758"/>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262626"/>
              </a:buClr>
              <a:buSzPts val="3240"/>
              <a:buFont typeface="Century Gothic"/>
              <a:buNone/>
            </a:pPr>
            <a:r>
              <a:rPr lang="es-CL" sz="3240" b="1" i="1"/>
              <a:t>PISCINAS</a:t>
            </a:r>
            <a:endParaRPr/>
          </a:p>
        </p:txBody>
      </p:sp>
      <p:sp>
        <p:nvSpPr>
          <p:cNvPr id="286" name="Google Shape;286;p20"/>
          <p:cNvSpPr txBox="1">
            <a:spLocks noGrp="1"/>
          </p:cNvSpPr>
          <p:nvPr>
            <p:ph type="body" idx="1"/>
          </p:nvPr>
        </p:nvSpPr>
        <p:spPr>
          <a:xfrm>
            <a:off x="1434905" y="1379349"/>
            <a:ext cx="10069707" cy="475798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200"/>
              <a:buFont typeface="Noto Sans Symbols"/>
              <a:buChar char="❖"/>
            </a:pPr>
            <a:r>
              <a:rPr lang="es-CL" sz="2200" b="1" i="1">
                <a:latin typeface="Aharoni"/>
                <a:ea typeface="Aharoni"/>
                <a:cs typeface="Aharoni"/>
                <a:sym typeface="Aharoni"/>
              </a:rPr>
              <a:t>Mediante correo electrónico se hizo llegar un protocolo por encargo del Comité, para uso de las piscinas, el que se reproduce aquí</a:t>
            </a:r>
            <a:r>
              <a:rPr lang="es-CL" b="1" i="1">
                <a:latin typeface="Aharoni"/>
                <a:ea typeface="Aharoni"/>
                <a:cs typeface="Aharoni"/>
                <a:sym typeface="Aharoni"/>
              </a:rPr>
              <a:t>:</a:t>
            </a:r>
            <a:endParaRPr/>
          </a:p>
          <a:p>
            <a:pPr marL="342900" lvl="0" indent="-342900" algn="just" rtl="0">
              <a:lnSpc>
                <a:spcPct val="90000"/>
              </a:lnSpc>
              <a:spcBef>
                <a:spcPts val="1000"/>
              </a:spcBef>
              <a:spcAft>
                <a:spcPts val="0"/>
              </a:spcAft>
              <a:buSzPts val="1800"/>
              <a:buFont typeface="Noto Sans Symbols"/>
              <a:buChar char="❖"/>
            </a:pPr>
            <a:r>
              <a:rPr lang="es-CL" i="1">
                <a:solidFill>
                  <a:schemeClr val="dk1"/>
                </a:solidFill>
              </a:rPr>
              <a:t>Se informa a la Comunidad que a contar del Sábado 14 de noviembre se abrió la Temporada de Piscinas con las siguientes medidas sanitarias:</a:t>
            </a:r>
            <a:endParaRPr/>
          </a:p>
          <a:p>
            <a:pPr marL="342900" lvl="0" indent="-342900" algn="just" rtl="0">
              <a:lnSpc>
                <a:spcPct val="90000"/>
              </a:lnSpc>
              <a:spcBef>
                <a:spcPts val="1000"/>
              </a:spcBef>
              <a:spcAft>
                <a:spcPts val="0"/>
              </a:spcAft>
              <a:buSzPts val="1800"/>
              <a:buFont typeface="Noto Sans Symbols"/>
              <a:buChar char="❖"/>
            </a:pPr>
            <a:r>
              <a:rPr lang="es-CL" i="1">
                <a:solidFill>
                  <a:schemeClr val="dk1"/>
                </a:solidFill>
              </a:rPr>
              <a:t>1.- La piscina deberá ser solicitada con 3 días de anticipación en Administración, quienes verificarán que el solicitante esté al día en el pago de gastos comunes.</a:t>
            </a:r>
            <a:endParaRPr/>
          </a:p>
          <a:p>
            <a:pPr marL="342900" lvl="0" indent="-342900" algn="just" rtl="0">
              <a:lnSpc>
                <a:spcPct val="90000"/>
              </a:lnSpc>
              <a:spcBef>
                <a:spcPts val="1000"/>
              </a:spcBef>
              <a:spcAft>
                <a:spcPts val="0"/>
              </a:spcAft>
              <a:buSzPts val="1800"/>
              <a:buFont typeface="Noto Sans Symbols"/>
              <a:buChar char="❖"/>
            </a:pPr>
            <a:r>
              <a:rPr lang="es-CL" i="1">
                <a:solidFill>
                  <a:schemeClr val="dk1"/>
                </a:solidFill>
              </a:rPr>
              <a:t>2.- El uso será por familia con un máximo de 2 horas en dicha área.</a:t>
            </a:r>
            <a:endParaRPr/>
          </a:p>
          <a:p>
            <a:pPr marL="342900" lvl="0" indent="-342900" algn="just" rtl="0">
              <a:lnSpc>
                <a:spcPct val="90000"/>
              </a:lnSpc>
              <a:spcBef>
                <a:spcPts val="1000"/>
              </a:spcBef>
              <a:spcAft>
                <a:spcPts val="0"/>
              </a:spcAft>
              <a:buSzPts val="1800"/>
              <a:buFont typeface="Noto Sans Symbols"/>
              <a:buChar char="❖"/>
            </a:pPr>
            <a:r>
              <a:rPr lang="es-CL" i="1">
                <a:solidFill>
                  <a:schemeClr val="dk1"/>
                </a:solidFill>
              </a:rPr>
              <a:t>3.- Se solicita el cuidado y mantención del área con respecto a la basura; una vez terminada su recreación, cada familia debe dejar su basura en los contenedores del sector de caballerizas.</a:t>
            </a:r>
            <a:endParaRPr/>
          </a:p>
          <a:p>
            <a:pPr marL="342900" lvl="0" indent="-342900" algn="just" rtl="0">
              <a:lnSpc>
                <a:spcPct val="90000"/>
              </a:lnSpc>
              <a:spcBef>
                <a:spcPts val="1000"/>
              </a:spcBef>
              <a:spcAft>
                <a:spcPts val="0"/>
              </a:spcAft>
              <a:buSzPts val="1800"/>
              <a:buFont typeface="Noto Sans Symbols"/>
              <a:buChar char="❖"/>
            </a:pPr>
            <a:r>
              <a:rPr lang="es-CL" i="1">
                <a:solidFill>
                  <a:schemeClr val="dk1"/>
                </a:solidFill>
              </a:rPr>
              <a:t>4.- Horario de uso: de 09:00 a 19:00 horas de Martes a Domingo.</a:t>
            </a:r>
            <a:endParaRPr/>
          </a:p>
          <a:p>
            <a:pPr marL="342900" lvl="0" indent="-342900" algn="just" rtl="0">
              <a:lnSpc>
                <a:spcPct val="90000"/>
              </a:lnSpc>
              <a:spcBef>
                <a:spcPts val="1000"/>
              </a:spcBef>
              <a:spcAft>
                <a:spcPts val="0"/>
              </a:spcAft>
              <a:buSzPts val="1800"/>
              <a:buFont typeface="Noto Sans Symbols"/>
              <a:buChar char="❖"/>
            </a:pPr>
            <a:r>
              <a:rPr lang="es-CL" i="1">
                <a:solidFill>
                  <a:schemeClr val="dk1"/>
                </a:solidFill>
              </a:rPr>
              <a:t>5.- El lunes las piscinas estarán en mantención. </a:t>
            </a:r>
            <a:endParaRPr/>
          </a:p>
          <a:p>
            <a:pPr marL="342900" lvl="0" indent="-342900" algn="just" rtl="0">
              <a:lnSpc>
                <a:spcPct val="90000"/>
              </a:lnSpc>
              <a:spcBef>
                <a:spcPts val="1000"/>
              </a:spcBef>
              <a:spcAft>
                <a:spcPts val="0"/>
              </a:spcAft>
              <a:buSzPts val="1800"/>
              <a:buFont typeface="Noto Sans Symbols"/>
              <a:buChar char="❖"/>
            </a:pPr>
            <a:r>
              <a:rPr lang="es-CL" i="1">
                <a:solidFill>
                  <a:schemeClr val="dk1"/>
                </a:solidFill>
              </a:rPr>
              <a:t>6.- El área contará con un dispensador de Alcohol Gel al costado del baño</a:t>
            </a:r>
            <a:r>
              <a:rPr lang="es-CL" b="1" i="1">
                <a:solidFill>
                  <a:schemeClr val="dk1"/>
                </a:solidFill>
              </a:rPr>
              <a:t>.</a:t>
            </a:r>
            <a:br>
              <a:rPr lang="es-CL" b="1" i="1">
                <a:solidFill>
                  <a:schemeClr val="dk1"/>
                </a:solidFill>
              </a:rPr>
            </a:br>
            <a:endParaRPr b="1" i="1">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1"/>
          <p:cNvSpPr txBox="1">
            <a:spLocks noGrp="1"/>
          </p:cNvSpPr>
          <p:nvPr>
            <p:ph type="title"/>
          </p:nvPr>
        </p:nvSpPr>
        <p:spPr>
          <a:xfrm>
            <a:off x="2592925" y="337626"/>
            <a:ext cx="8911687" cy="60915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262626"/>
              </a:buClr>
              <a:buSzPts val="3600"/>
              <a:buFont typeface="Century Gothic"/>
              <a:buNone/>
            </a:pPr>
            <a:r>
              <a:rPr lang="es-CL" b="1" i="1"/>
              <a:t>CASILLA DE CORREOS</a:t>
            </a:r>
            <a:endParaRPr/>
          </a:p>
        </p:txBody>
      </p:sp>
      <p:sp>
        <p:nvSpPr>
          <p:cNvPr id="292" name="Google Shape;292;p21"/>
          <p:cNvSpPr txBox="1">
            <a:spLocks noGrp="1"/>
          </p:cNvSpPr>
          <p:nvPr>
            <p:ph type="body" idx="1"/>
          </p:nvPr>
        </p:nvSpPr>
        <p:spPr>
          <a:xfrm>
            <a:off x="1503336" y="1425844"/>
            <a:ext cx="10001276" cy="4485378"/>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SzPts val="1800"/>
              <a:buFont typeface="Noto Sans Symbols"/>
              <a:buChar char="❖"/>
            </a:pPr>
            <a:r>
              <a:rPr lang="es-CL" i="1">
                <a:solidFill>
                  <a:schemeClr val="dk1"/>
                </a:solidFill>
                <a:latin typeface="Arial"/>
                <a:ea typeface="Arial"/>
                <a:cs typeface="Arial"/>
                <a:sym typeface="Arial"/>
              </a:rPr>
              <a:t>La Comunidad a contar del 27 de octubre cuenta con una casilla de Correos de Chile, Sucursal Casablanca. Servirá para la documentación de la Hacienda y también para uso de los vecinos, con las siguientes indicaciones:</a:t>
            </a:r>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1.- Las Encomiendas o Sobres no pueden sobrepasar los 20 kg. y 1 metro como máximo.</a:t>
            </a:r>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2.- En la Carátula debe indicar, DESTINATARIO, CASILLA N°4 CORREOS DE CHILE CASABLANCA.</a:t>
            </a:r>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3.- En caso de ocupar la casilla se solicita avisar en Administración para facilitar la llave y pueda retirar.</a:t>
            </a:r>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Esperamos que sea de utilidad para todos, en especial en estos tiempos de pandemia en que aumenta el E-Commerce o compras por internet y también para documentación personal enviada desde otras localidades.</a:t>
            </a:r>
            <a:endParaRPr/>
          </a:p>
          <a:p>
            <a:pPr marL="342900" lvl="0" indent="-228600" algn="l" rtl="0">
              <a:spcBef>
                <a:spcPts val="1000"/>
              </a:spcBef>
              <a:spcAft>
                <a:spcPts val="0"/>
              </a:spcAft>
              <a:buSzPts val="18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2"/>
          <p:cNvSpPr txBox="1">
            <a:spLocks noGrp="1"/>
          </p:cNvSpPr>
          <p:nvPr>
            <p:ph type="body" idx="1"/>
          </p:nvPr>
        </p:nvSpPr>
        <p:spPr>
          <a:xfrm>
            <a:off x="1066801" y="318051"/>
            <a:ext cx="10437812" cy="508394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3200"/>
              <a:buNone/>
            </a:pPr>
            <a:r>
              <a:rPr lang="es-CL" sz="3200" b="1" i="1" u="sng"/>
              <a:t>AVANCE DE PROYECTOS </a:t>
            </a:r>
            <a:endParaRPr/>
          </a:p>
          <a:p>
            <a:pPr marL="0" lvl="0" indent="0" algn="l" rtl="0">
              <a:spcBef>
                <a:spcPts val="1000"/>
              </a:spcBef>
              <a:spcAft>
                <a:spcPts val="0"/>
              </a:spcAft>
              <a:buSzPts val="1800"/>
              <a:buNone/>
            </a:pPr>
            <a:endParaRPr i="1">
              <a:latin typeface="Arial"/>
              <a:ea typeface="Arial"/>
              <a:cs typeface="Arial"/>
              <a:sym typeface="Arial"/>
            </a:endParaRPr>
          </a:p>
          <a:p>
            <a:pPr marL="0" lvl="0" indent="0" algn="l" rtl="0">
              <a:spcBef>
                <a:spcPts val="1000"/>
              </a:spcBef>
              <a:spcAft>
                <a:spcPts val="0"/>
              </a:spcAft>
              <a:buSzPts val="1800"/>
              <a:buNone/>
            </a:pPr>
            <a:endParaRPr i="1">
              <a:latin typeface="Arial"/>
              <a:ea typeface="Arial"/>
              <a:cs typeface="Arial"/>
              <a:sym typeface="Arial"/>
            </a:endParaRPr>
          </a:p>
          <a:p>
            <a:pPr marL="0" lvl="0" indent="0" algn="l" rtl="0">
              <a:spcBef>
                <a:spcPts val="1000"/>
              </a:spcBef>
              <a:spcAft>
                <a:spcPts val="0"/>
              </a:spcAft>
              <a:buSzPts val="1800"/>
              <a:buNone/>
            </a:pPr>
            <a:endParaRPr i="1">
              <a:latin typeface="Arial"/>
              <a:ea typeface="Arial"/>
              <a:cs typeface="Arial"/>
              <a:sym typeface="Arial"/>
            </a:endParaRPr>
          </a:p>
          <a:p>
            <a:pPr marL="0" lvl="0" indent="0" algn="l" rtl="0">
              <a:spcBef>
                <a:spcPts val="1000"/>
              </a:spcBef>
              <a:spcAft>
                <a:spcPts val="0"/>
              </a:spcAft>
              <a:buSzPts val="1800"/>
              <a:buNone/>
            </a:pPr>
            <a:r>
              <a:rPr lang="es-CL">
                <a:solidFill>
                  <a:srgbClr val="000000"/>
                </a:solidFill>
                <a:latin typeface="Arial"/>
                <a:ea typeface="Arial"/>
                <a:cs typeface="Arial"/>
                <a:sym typeface="Arial"/>
              </a:rPr>
              <a:t>	</a:t>
            </a:r>
            <a:r>
              <a:rPr lang="es-CL" b="1" i="1" u="sng">
                <a:solidFill>
                  <a:srgbClr val="000000"/>
                </a:solidFill>
                <a:latin typeface="Arial"/>
                <a:ea typeface="Arial"/>
                <a:cs typeface="Arial"/>
                <a:sym typeface="Arial"/>
              </a:rPr>
              <a:t>LUMINARIAS. </a:t>
            </a:r>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Se ha terminado la instalación de 90 luminarias led solares, con detector de movimiento para que aumenten la luminosidad al detectar alguna persona, animal o vehículo. Debido a su costo, la compra se hizo en forma paulatina, para abarcar los lugares que lo requieran. </a:t>
            </a:r>
            <a:endParaRPr/>
          </a:p>
          <a:p>
            <a:pPr marL="0" lvl="0" indent="0" algn="just" rtl="0">
              <a:spcBef>
                <a:spcPts val="1000"/>
              </a:spcBef>
              <a:spcAft>
                <a:spcPts val="0"/>
              </a:spcAft>
              <a:buSzPts val="1800"/>
              <a:buNone/>
            </a:pPr>
            <a:endParaRPr i="1">
              <a:solidFill>
                <a:schemeClr val="dk1"/>
              </a:solidFill>
              <a:latin typeface="Arial"/>
              <a:ea typeface="Arial"/>
              <a:cs typeface="Arial"/>
              <a:sym typeface="Arial"/>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Estamos en la última etapa de instalación de otras 20 luminarias para los espacios comunes, de forma circular, que serán instaladas en el bandejón central y sector de la administración, para reducir el costo de luz eléctrica y hermoseamiento de espacios comunes. </a:t>
            </a:r>
            <a:endParaRPr/>
          </a:p>
          <a:p>
            <a:pPr marL="342900" lvl="0" indent="-228600" algn="just" rtl="0">
              <a:spcBef>
                <a:spcPts val="1000"/>
              </a:spcBef>
              <a:spcAft>
                <a:spcPts val="0"/>
              </a:spcAft>
              <a:buSzPts val="1800"/>
              <a:buFont typeface="Noto Sans Symbols"/>
              <a:buNone/>
            </a:pPr>
            <a:endParaRPr i="1">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3"/>
          <p:cNvSpPr txBox="1">
            <a:spLocks noGrp="1"/>
          </p:cNvSpPr>
          <p:nvPr>
            <p:ph type="title"/>
          </p:nvPr>
        </p:nvSpPr>
        <p:spPr>
          <a:xfrm>
            <a:off x="887508" y="450574"/>
            <a:ext cx="9604094" cy="687945"/>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262626"/>
              </a:buClr>
              <a:buSzPts val="3000"/>
              <a:buFont typeface="Century Gothic"/>
              <a:buNone/>
            </a:pPr>
            <a:r>
              <a:rPr lang="es-CL" sz="3000" b="1" i="1" u="sng"/>
              <a:t>PREVENCIÓN EN SEGURIDAD</a:t>
            </a:r>
            <a:endParaRPr/>
          </a:p>
        </p:txBody>
      </p:sp>
      <p:sp>
        <p:nvSpPr>
          <p:cNvPr id="303" name="Google Shape;303;p23"/>
          <p:cNvSpPr txBox="1">
            <a:spLocks noGrp="1"/>
          </p:cNvSpPr>
          <p:nvPr>
            <p:ph type="body" idx="1"/>
          </p:nvPr>
        </p:nvSpPr>
        <p:spPr>
          <a:xfrm>
            <a:off x="1039907" y="1511084"/>
            <a:ext cx="10659034" cy="4399385"/>
          </a:xfrm>
          <a:prstGeom prst="rect">
            <a:avLst/>
          </a:prstGeom>
          <a:noFill/>
          <a:ln>
            <a:noFill/>
          </a:ln>
        </p:spPr>
        <p:txBody>
          <a:bodyPr spcFirstLastPara="1" wrap="square" lIns="91425" tIns="45700" rIns="91425" bIns="45700" anchor="t" anchorCtr="0">
            <a:normAutofit lnSpcReduction="10000"/>
          </a:bodyPr>
          <a:lstStyle/>
          <a:p>
            <a:pPr marL="342900" lvl="0" indent="-215900" algn="just" rtl="0">
              <a:lnSpc>
                <a:spcPct val="80000"/>
              </a:lnSpc>
              <a:spcBef>
                <a:spcPts val="0"/>
              </a:spcBef>
              <a:spcAft>
                <a:spcPts val="0"/>
              </a:spcAft>
              <a:buSzPts val="2000"/>
              <a:buFont typeface="Noto Sans Symbols"/>
              <a:buNone/>
            </a:pPr>
            <a:endParaRPr sz="2000" i="1">
              <a:solidFill>
                <a:schemeClr val="dk1"/>
              </a:solidFill>
              <a:latin typeface="Arial"/>
              <a:ea typeface="Arial"/>
              <a:cs typeface="Arial"/>
              <a:sym typeface="Arial"/>
            </a:endParaRPr>
          </a:p>
          <a:p>
            <a:pPr marL="342900" lvl="0" indent="-342900" algn="just" rtl="0">
              <a:lnSpc>
                <a:spcPct val="80000"/>
              </a:lnSpc>
              <a:spcBef>
                <a:spcPts val="1000"/>
              </a:spcBef>
              <a:spcAft>
                <a:spcPts val="0"/>
              </a:spcAft>
              <a:buSzPts val="1800"/>
              <a:buFont typeface="Noto Sans Symbols"/>
              <a:buChar char="❖"/>
            </a:pPr>
            <a:r>
              <a:rPr lang="es-CL" sz="1800" i="1">
                <a:solidFill>
                  <a:schemeClr val="dk1"/>
                </a:solidFill>
                <a:latin typeface="Arial"/>
                <a:ea typeface="Arial"/>
                <a:cs typeface="Arial"/>
                <a:sym typeface="Arial"/>
              </a:rPr>
              <a:t>Toda medida preventiva para la seguridad de las viviendas debe partir por el propio vecino, ya sea con instalación de alarmas, iluminación exterior e interior, cierre del predio, cierre adecuado de ventanas y puertas, etc. El auto cuidado es la base en prevención.</a:t>
            </a:r>
            <a:endParaRPr/>
          </a:p>
          <a:p>
            <a:pPr marL="0" lvl="0" indent="0" algn="just" rtl="0">
              <a:lnSpc>
                <a:spcPct val="80000"/>
              </a:lnSpc>
              <a:spcBef>
                <a:spcPts val="1000"/>
              </a:spcBef>
              <a:spcAft>
                <a:spcPts val="0"/>
              </a:spcAft>
              <a:buSzPts val="1800"/>
              <a:buNone/>
            </a:pPr>
            <a:endParaRPr sz="1800" i="1">
              <a:solidFill>
                <a:schemeClr val="dk1"/>
              </a:solidFill>
              <a:latin typeface="Arial"/>
              <a:ea typeface="Arial"/>
              <a:cs typeface="Arial"/>
              <a:sym typeface="Arial"/>
            </a:endParaRPr>
          </a:p>
          <a:p>
            <a:pPr marL="342900" lvl="0" indent="-342900" algn="just" rtl="0">
              <a:lnSpc>
                <a:spcPct val="80000"/>
              </a:lnSpc>
              <a:spcBef>
                <a:spcPts val="1000"/>
              </a:spcBef>
              <a:spcAft>
                <a:spcPts val="0"/>
              </a:spcAft>
              <a:buSzPts val="1800"/>
              <a:buFont typeface="Noto Sans Symbols"/>
              <a:buChar char="❖"/>
            </a:pPr>
            <a:r>
              <a:rPr lang="es-CL" sz="1800" i="1">
                <a:solidFill>
                  <a:schemeClr val="dk1"/>
                </a:solidFill>
                <a:latin typeface="Arial"/>
                <a:ea typeface="Arial"/>
                <a:cs typeface="Arial"/>
                <a:sym typeface="Arial"/>
              </a:rPr>
              <a:t>Dentro de las medidas preventivas, nos hemos puesto en contacto con los encargados de seguridad vecinal de la Municipalidad de Casablanca, con quienes acordamos la instalación de una aplicación en los teléfonos de los vecinos de la Hacienda. </a:t>
            </a:r>
            <a:endParaRPr/>
          </a:p>
          <a:p>
            <a:pPr marL="0" lvl="0" indent="0" algn="just" rtl="0">
              <a:lnSpc>
                <a:spcPct val="80000"/>
              </a:lnSpc>
              <a:spcBef>
                <a:spcPts val="1000"/>
              </a:spcBef>
              <a:spcAft>
                <a:spcPts val="0"/>
              </a:spcAft>
              <a:buSzPts val="1800"/>
              <a:buNone/>
            </a:pPr>
            <a:endParaRPr sz="1800" i="1">
              <a:solidFill>
                <a:schemeClr val="dk1"/>
              </a:solidFill>
              <a:latin typeface="Arial"/>
              <a:ea typeface="Arial"/>
              <a:cs typeface="Arial"/>
              <a:sym typeface="Arial"/>
            </a:endParaRPr>
          </a:p>
          <a:p>
            <a:pPr marL="342900" lvl="0" indent="-342900" algn="just" rtl="0">
              <a:lnSpc>
                <a:spcPct val="80000"/>
              </a:lnSpc>
              <a:spcBef>
                <a:spcPts val="1000"/>
              </a:spcBef>
              <a:spcAft>
                <a:spcPts val="0"/>
              </a:spcAft>
              <a:buSzPts val="1800"/>
              <a:buFont typeface="Noto Sans Symbols"/>
              <a:buChar char="❖"/>
            </a:pPr>
            <a:r>
              <a:rPr lang="es-CL" sz="1800" i="1">
                <a:solidFill>
                  <a:schemeClr val="dk1"/>
                </a:solidFill>
                <a:latin typeface="Arial"/>
                <a:ea typeface="Arial"/>
                <a:cs typeface="Arial"/>
                <a:sym typeface="Arial"/>
              </a:rPr>
              <a:t>Ya informamos a la Municipalidad los datos de los vecinos dispuestos a contar con esa aplicación y esperamos que sea pronto habilitada. Todo el detalle de como funciona la aplicación fue expuesto al final de la Asamblea.</a:t>
            </a:r>
            <a:endParaRPr/>
          </a:p>
          <a:p>
            <a:pPr marL="0" lvl="0" indent="0" algn="just" rtl="0">
              <a:lnSpc>
                <a:spcPct val="80000"/>
              </a:lnSpc>
              <a:spcBef>
                <a:spcPts val="1000"/>
              </a:spcBef>
              <a:spcAft>
                <a:spcPts val="0"/>
              </a:spcAft>
              <a:buSzPts val="2000"/>
              <a:buNone/>
            </a:pPr>
            <a:endParaRPr sz="2000" i="1">
              <a:solidFill>
                <a:schemeClr val="dk1"/>
              </a:solidFill>
              <a:latin typeface="Arial"/>
              <a:ea typeface="Arial"/>
              <a:cs typeface="Arial"/>
              <a:sym typeface="Arial"/>
            </a:endParaRPr>
          </a:p>
          <a:p>
            <a:pPr marL="342900" lvl="0" indent="-255587" algn="just" rtl="0">
              <a:lnSpc>
                <a:spcPct val="80000"/>
              </a:lnSpc>
              <a:spcBef>
                <a:spcPts val="1000"/>
              </a:spcBef>
              <a:spcAft>
                <a:spcPts val="0"/>
              </a:spcAft>
              <a:buSzPts val="1375"/>
              <a:buFont typeface="Noto Sans Symbols"/>
              <a:buNone/>
            </a:pPr>
            <a:endParaRPr sz="1375">
              <a:solidFill>
                <a:schemeClr val="dk1"/>
              </a:solidFill>
              <a:latin typeface="Arial"/>
              <a:ea typeface="Arial"/>
              <a:cs typeface="Arial"/>
              <a:sym typeface="Arial"/>
            </a:endParaRPr>
          </a:p>
          <a:p>
            <a:pPr marL="342900" lvl="0" indent="-314325" algn="just" rtl="0">
              <a:lnSpc>
                <a:spcPct val="80000"/>
              </a:lnSpc>
              <a:spcBef>
                <a:spcPts val="1000"/>
              </a:spcBef>
              <a:spcAft>
                <a:spcPts val="0"/>
              </a:spcAft>
              <a:buSzPts val="450"/>
              <a:buFont typeface="Noto Sans Symbols"/>
              <a:buNone/>
            </a:pPr>
            <a:endParaRPr sz="450" i="1">
              <a:solidFill>
                <a:srgbClr val="000000"/>
              </a:solidFill>
              <a:latin typeface="Arial"/>
              <a:ea typeface="Arial"/>
              <a:cs typeface="Arial"/>
              <a:sym typeface="Arial"/>
            </a:endParaRPr>
          </a:p>
          <a:p>
            <a:pPr marL="0" lvl="0" indent="0" algn="l" rtl="0">
              <a:lnSpc>
                <a:spcPct val="80000"/>
              </a:lnSpc>
              <a:spcBef>
                <a:spcPts val="1000"/>
              </a:spcBef>
              <a:spcAft>
                <a:spcPts val="0"/>
              </a:spcAft>
              <a:buSzPts val="450"/>
              <a:buNone/>
            </a:pPr>
            <a:r>
              <a:rPr lang="es-CL" sz="450">
                <a:latin typeface="Arial"/>
                <a:ea typeface="Arial"/>
                <a:cs typeface="Arial"/>
                <a:sym typeface="Arial"/>
              </a:rPr>
              <a:t/>
            </a:r>
            <a:br>
              <a:rPr lang="es-CL" sz="450">
                <a:latin typeface="Arial"/>
                <a:ea typeface="Arial"/>
                <a:cs typeface="Arial"/>
                <a:sym typeface="Arial"/>
              </a:rPr>
            </a:br>
            <a:endParaRPr sz="450">
              <a:latin typeface="Arial"/>
              <a:ea typeface="Arial"/>
              <a:cs typeface="Arial"/>
              <a:sym typeface="Arial"/>
            </a:endParaRPr>
          </a:p>
          <a:p>
            <a:pPr marL="342900" lvl="0" indent="-314325" algn="l" rtl="0">
              <a:lnSpc>
                <a:spcPct val="80000"/>
              </a:lnSpc>
              <a:spcBef>
                <a:spcPts val="1000"/>
              </a:spcBef>
              <a:spcAft>
                <a:spcPts val="0"/>
              </a:spcAft>
              <a:buSzPts val="450"/>
              <a:buNone/>
            </a:pPr>
            <a:endParaRPr sz="45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4"/>
          <p:cNvSpPr txBox="1">
            <a:spLocks noGrp="1"/>
          </p:cNvSpPr>
          <p:nvPr>
            <p:ph type="title"/>
          </p:nvPr>
        </p:nvSpPr>
        <p:spPr>
          <a:xfrm>
            <a:off x="887508" y="681319"/>
            <a:ext cx="9604094" cy="457200"/>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262626"/>
              </a:buClr>
              <a:buSzPts val="2700"/>
              <a:buFont typeface="Century Gothic"/>
              <a:buNone/>
            </a:pPr>
            <a:r>
              <a:rPr lang="es-CL" sz="2700" b="1" i="1" u="sng"/>
              <a:t>PREVENCIÓN DE INCENDIOS</a:t>
            </a:r>
            <a:endParaRPr/>
          </a:p>
        </p:txBody>
      </p:sp>
      <p:sp>
        <p:nvSpPr>
          <p:cNvPr id="309" name="Google Shape;309;p24"/>
          <p:cNvSpPr txBox="1">
            <a:spLocks noGrp="1"/>
          </p:cNvSpPr>
          <p:nvPr>
            <p:ph type="body" idx="1"/>
          </p:nvPr>
        </p:nvSpPr>
        <p:spPr>
          <a:xfrm>
            <a:off x="1039907" y="1326776"/>
            <a:ext cx="10659034" cy="5002305"/>
          </a:xfrm>
          <a:prstGeom prst="rect">
            <a:avLst/>
          </a:prstGeom>
          <a:noFill/>
          <a:ln>
            <a:noFill/>
          </a:ln>
        </p:spPr>
        <p:txBody>
          <a:bodyPr spcFirstLastPara="1" wrap="square" lIns="91425" tIns="45700" rIns="91425" bIns="45700" anchor="t" anchorCtr="0">
            <a:normAutofit/>
          </a:bodyPr>
          <a:lstStyle/>
          <a:p>
            <a:pPr marL="0" lvl="0" indent="0" algn="just" rtl="0">
              <a:spcBef>
                <a:spcPts val="0"/>
              </a:spcBef>
              <a:spcAft>
                <a:spcPts val="0"/>
              </a:spcAft>
              <a:buSzPts val="1800"/>
              <a:buNone/>
            </a:pPr>
            <a:endParaRPr sz="1800" i="1">
              <a:solidFill>
                <a:srgbClr val="000000"/>
              </a:solidFill>
              <a:latin typeface="Arial"/>
              <a:ea typeface="Arial"/>
              <a:cs typeface="Arial"/>
              <a:sym typeface="Arial"/>
            </a:endParaRPr>
          </a:p>
          <a:p>
            <a:pPr marL="342900" lvl="0" indent="-342900" algn="just" rtl="0">
              <a:spcBef>
                <a:spcPts val="1000"/>
              </a:spcBef>
              <a:spcAft>
                <a:spcPts val="0"/>
              </a:spcAft>
              <a:buSzPts val="1800"/>
              <a:buFont typeface="Noto Sans Symbols"/>
              <a:buChar char="❖"/>
            </a:pPr>
            <a:r>
              <a:rPr lang="es-CL" sz="1800" i="1">
                <a:solidFill>
                  <a:schemeClr val="dk1"/>
                </a:solidFill>
                <a:latin typeface="Arial"/>
                <a:ea typeface="Arial"/>
                <a:cs typeface="Arial"/>
                <a:sym typeface="Arial"/>
              </a:rPr>
              <a:t>Luego de varios años de sequía tuvimos una temporada esperanzadora en cuanto aguas lluvias. Aún así debemos extremar todas las medidas de seguridad para prevenir incendios.</a:t>
            </a:r>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Para esto se requiere de la ayuda de toda la comunidad, comenzando por su propios sitios y viviendas, evitando amontonar y dejar basura y ramas cortadas tanto al interior de sus sitios como en el exterior de estos.</a:t>
            </a:r>
            <a:endParaRPr/>
          </a:p>
          <a:p>
            <a:pPr marL="342900" lvl="0" indent="-342900" algn="just" rtl="0">
              <a:spcBef>
                <a:spcPts val="1000"/>
              </a:spcBef>
              <a:spcAft>
                <a:spcPts val="0"/>
              </a:spcAft>
              <a:buSzPts val="1800"/>
              <a:buFont typeface="Noto Sans Symbols"/>
              <a:buChar char="❖"/>
            </a:pPr>
            <a:r>
              <a:rPr lang="es-CL" sz="1800" i="1">
                <a:solidFill>
                  <a:schemeClr val="dk1"/>
                </a:solidFill>
                <a:latin typeface="Arial"/>
                <a:ea typeface="Arial"/>
                <a:cs typeface="Arial"/>
                <a:sym typeface="Arial"/>
              </a:rPr>
              <a:t>La administración cuenta con recursos, como mangueras, motobomba, extintores y herramientas, siendo esta la primera alternativa para enfrentar un amago de incendio al interior de la Hacienda o en los terrenos aledaños.</a:t>
            </a:r>
            <a:endParaRPr/>
          </a:p>
          <a:p>
            <a:pPr marL="342900" lvl="0" indent="-342900" algn="just" rtl="0">
              <a:spcBef>
                <a:spcPts val="1000"/>
              </a:spcBef>
              <a:spcAft>
                <a:spcPts val="0"/>
              </a:spcAft>
              <a:buSzPts val="1800"/>
              <a:buFont typeface="Noto Sans Symbols"/>
              <a:buChar char="❖"/>
            </a:pPr>
            <a:r>
              <a:rPr lang="es-CL" sz="1800" i="1">
                <a:solidFill>
                  <a:schemeClr val="dk1"/>
                </a:solidFill>
                <a:latin typeface="Arial"/>
                <a:ea typeface="Arial"/>
                <a:cs typeface="Arial"/>
                <a:sym typeface="Arial"/>
              </a:rPr>
              <a:t>Solicitamos a los vecinos retirar a la brevedad las ramas dejadas junto al camino. También contamos con una máquina chipeadora para eliminar las ram</a:t>
            </a:r>
            <a:r>
              <a:rPr lang="es-CL" i="1">
                <a:solidFill>
                  <a:schemeClr val="dk1"/>
                </a:solidFill>
                <a:latin typeface="Arial"/>
                <a:ea typeface="Arial"/>
                <a:cs typeface="Arial"/>
                <a:sym typeface="Arial"/>
              </a:rPr>
              <a:t>as y desechos de las podas de árboles. Se informará cuando esté habilitada y la forma de utilizarla.</a:t>
            </a:r>
            <a:endParaRPr sz="1800" i="1">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5"/>
          <p:cNvSpPr txBox="1">
            <a:spLocks noGrp="1"/>
          </p:cNvSpPr>
          <p:nvPr>
            <p:ph type="title"/>
          </p:nvPr>
        </p:nvSpPr>
        <p:spPr>
          <a:xfrm>
            <a:off x="1938656" y="15766"/>
            <a:ext cx="8911687" cy="748862"/>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262626"/>
              </a:buClr>
              <a:buSzPts val="2520"/>
              <a:buFont typeface="Arial"/>
              <a:buNone/>
            </a:pPr>
            <a:r>
              <a:rPr lang="es-CL" sz="2520" i="1" dirty="0" smtClean="0">
                <a:latin typeface="Arial"/>
                <a:ea typeface="Arial"/>
                <a:cs typeface="Arial"/>
                <a:sym typeface="Arial"/>
              </a:rPr>
              <a:t>MODELO A </a:t>
            </a:r>
            <a:r>
              <a:rPr lang="es-CL" sz="2520" i="1" dirty="0">
                <a:latin typeface="Arial"/>
                <a:ea typeface="Arial"/>
                <a:cs typeface="Arial"/>
                <a:sym typeface="Arial"/>
              </a:rPr>
              <a:t>SEGUIR </a:t>
            </a:r>
            <a:r>
              <a:rPr lang="es-CL" sz="2520" i="1" dirty="0" smtClean="0">
                <a:latin typeface="Arial"/>
                <a:ea typeface="Arial"/>
                <a:cs typeface="Arial"/>
                <a:sym typeface="Arial"/>
              </a:rPr>
              <a:t>EN FRONTIS DE NUESTRAS </a:t>
            </a:r>
            <a:r>
              <a:rPr lang="es-CL" sz="2520" i="1" dirty="0">
                <a:latin typeface="Arial"/>
                <a:ea typeface="Arial"/>
                <a:cs typeface="Arial"/>
                <a:sym typeface="Arial"/>
              </a:rPr>
              <a:t>PARCELAS.</a:t>
            </a:r>
            <a:r>
              <a:rPr lang="es-CL" sz="2520" dirty="0">
                <a:latin typeface="Arial"/>
                <a:ea typeface="Arial"/>
                <a:cs typeface="Arial"/>
                <a:sym typeface="Arial"/>
              </a:rPr>
              <a:t/>
            </a:r>
            <a:br>
              <a:rPr lang="es-CL" sz="2520" dirty="0">
                <a:latin typeface="Arial"/>
                <a:ea typeface="Arial"/>
                <a:cs typeface="Arial"/>
                <a:sym typeface="Arial"/>
              </a:rPr>
            </a:br>
            <a:r>
              <a:rPr lang="es-CL" sz="2520" dirty="0">
                <a:latin typeface="Arial"/>
                <a:ea typeface="Arial"/>
                <a:cs typeface="Arial"/>
                <a:sym typeface="Arial"/>
              </a:rPr>
              <a:t> </a:t>
            </a:r>
            <a:br>
              <a:rPr lang="es-CL" sz="2520" dirty="0">
                <a:latin typeface="Arial"/>
                <a:ea typeface="Arial"/>
                <a:cs typeface="Arial"/>
                <a:sym typeface="Arial"/>
              </a:rPr>
            </a:br>
            <a:r>
              <a:rPr lang="es-CL" sz="2520" dirty="0">
                <a:latin typeface="Arial"/>
                <a:ea typeface="Arial"/>
                <a:cs typeface="Arial"/>
                <a:sym typeface="Arial"/>
              </a:rPr>
              <a:t>----------------------------------------------------</a:t>
            </a:r>
            <a:endParaRPr sz="2520" dirty="0">
              <a:latin typeface="Arial"/>
              <a:ea typeface="Arial"/>
              <a:cs typeface="Arial"/>
              <a:sym typeface="Arial"/>
            </a:endParaRPr>
          </a:p>
        </p:txBody>
      </p:sp>
      <p:pic>
        <p:nvPicPr>
          <p:cNvPr id="315" name="Google Shape;315;p25" descr="Un sendero de tierra&#10;&#10;Descripción generada automáticamente"/>
          <p:cNvPicPr preferRelativeResize="0">
            <a:picLocks noGrp="1"/>
          </p:cNvPicPr>
          <p:nvPr>
            <p:ph type="body" idx="1"/>
          </p:nvPr>
        </p:nvPicPr>
        <p:blipFill rotWithShape="1">
          <a:blip r:embed="rId3">
            <a:alphaModFix/>
          </a:blip>
          <a:srcRect/>
          <a:stretch/>
        </p:blipFill>
        <p:spPr>
          <a:xfrm>
            <a:off x="2213114" y="971551"/>
            <a:ext cx="7954468" cy="3848100"/>
          </a:xfrm>
          <a:prstGeom prst="rect">
            <a:avLst/>
          </a:prstGeom>
          <a:noFill/>
          <a:ln>
            <a:noFill/>
          </a:ln>
        </p:spPr>
      </p:pic>
      <p:pic>
        <p:nvPicPr>
          <p:cNvPr id="316" name="Google Shape;316;p25" descr="Celebración de aplausos de manos de dibujos animados - Descargar Vectores  Gratis, Illustrator Graficos, Plantillas Diseño"/>
          <p:cNvPicPr preferRelativeResize="0"/>
          <p:nvPr/>
        </p:nvPicPr>
        <p:blipFill rotWithShape="1">
          <a:blip r:embed="rId4">
            <a:alphaModFix/>
          </a:blip>
          <a:srcRect/>
          <a:stretch/>
        </p:blipFill>
        <p:spPr>
          <a:xfrm>
            <a:off x="3638549" y="4819650"/>
            <a:ext cx="5246143" cy="2038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6"/>
          <p:cNvSpPr txBox="1">
            <a:spLocks noGrp="1"/>
          </p:cNvSpPr>
          <p:nvPr>
            <p:ph type="title"/>
          </p:nvPr>
        </p:nvSpPr>
        <p:spPr>
          <a:xfrm>
            <a:off x="2592924" y="624110"/>
            <a:ext cx="8911687" cy="785590"/>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262626"/>
              </a:buClr>
              <a:buSzPts val="2070"/>
              <a:buFont typeface="Century Gothic"/>
              <a:buNone/>
            </a:pPr>
            <a:r>
              <a:rPr lang="es-CL" sz="2070" b="1" i="1"/>
              <a:t>RESPONSABILIDAD Y CORTE DE RAMAS DE CADA PROPIETARIO</a:t>
            </a:r>
            <a:br>
              <a:rPr lang="es-CL" sz="2070" b="1" i="1"/>
            </a:br>
            <a:r>
              <a:rPr lang="es-CL" sz="2070" b="1" i="1"/>
              <a:t>SEGÚN FOTOS ADJUNTAS</a:t>
            </a:r>
            <a:br>
              <a:rPr lang="es-CL" sz="2070" b="1" i="1"/>
            </a:br>
            <a:r>
              <a:rPr lang="es-CL" sz="2070" b="1" i="1"/>
              <a:t/>
            </a:r>
            <a:br>
              <a:rPr lang="es-CL" sz="2070" b="1" i="1"/>
            </a:br>
            <a:r>
              <a:rPr lang="es-CL" sz="2070" b="1" i="1"/>
              <a:t>Solicitamos y es obligación de cada propietario cortar las ramas que salen de sus cercos y ocupan varios Mt2 de vía pública, afectan la estética y rayan los autos.</a:t>
            </a:r>
            <a:br>
              <a:rPr lang="es-CL" sz="2070" b="1" i="1"/>
            </a:br>
            <a:endParaRPr sz="2070" b="1" i="1"/>
          </a:p>
        </p:txBody>
      </p:sp>
      <p:pic>
        <p:nvPicPr>
          <p:cNvPr id="322" name="Google Shape;322;p26" descr="Una calle de tierra&#10;&#10;Descripción generada automáticamente"/>
          <p:cNvPicPr preferRelativeResize="0">
            <a:picLocks noGrp="1"/>
          </p:cNvPicPr>
          <p:nvPr>
            <p:ph type="body" idx="4294967295"/>
          </p:nvPr>
        </p:nvPicPr>
        <p:blipFill rotWithShape="1">
          <a:blip r:embed="rId3">
            <a:alphaModFix/>
          </a:blip>
          <a:srcRect/>
          <a:stretch/>
        </p:blipFill>
        <p:spPr>
          <a:xfrm>
            <a:off x="1245704" y="2584450"/>
            <a:ext cx="4572000" cy="3378200"/>
          </a:xfrm>
          <a:prstGeom prst="rect">
            <a:avLst/>
          </a:prstGeom>
          <a:noFill/>
          <a:ln>
            <a:noFill/>
          </a:ln>
        </p:spPr>
      </p:pic>
      <p:pic>
        <p:nvPicPr>
          <p:cNvPr id="323" name="Google Shape;323;p26" descr="Una calle de tierra&#10;&#10;Descripción generada automáticamente"/>
          <p:cNvPicPr preferRelativeResize="0"/>
          <p:nvPr/>
        </p:nvPicPr>
        <p:blipFill rotWithShape="1">
          <a:blip r:embed="rId4">
            <a:alphaModFix/>
          </a:blip>
          <a:srcRect/>
          <a:stretch/>
        </p:blipFill>
        <p:spPr>
          <a:xfrm>
            <a:off x="6196085" y="2584448"/>
            <a:ext cx="5308528" cy="33782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7"/>
          <p:cNvSpPr txBox="1">
            <a:spLocks noGrp="1"/>
          </p:cNvSpPr>
          <p:nvPr>
            <p:ph type="title"/>
          </p:nvPr>
        </p:nvSpPr>
        <p:spPr>
          <a:xfrm>
            <a:off x="2592925" y="291548"/>
            <a:ext cx="8911687" cy="91732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262626"/>
              </a:buClr>
              <a:buSzPts val="3600"/>
              <a:buFont typeface="Century Gothic"/>
              <a:buNone/>
            </a:pPr>
            <a:r>
              <a:rPr lang="es-CL" b="1" i="1"/>
              <a:t>ASAMBLEA ORDINARIA ANUAL</a:t>
            </a:r>
            <a:endParaRPr/>
          </a:p>
        </p:txBody>
      </p:sp>
      <p:sp>
        <p:nvSpPr>
          <p:cNvPr id="329" name="Google Shape;329;p27"/>
          <p:cNvSpPr txBox="1">
            <a:spLocks noGrp="1"/>
          </p:cNvSpPr>
          <p:nvPr>
            <p:ph type="body" idx="1"/>
          </p:nvPr>
        </p:nvSpPr>
        <p:spPr>
          <a:xfrm>
            <a:off x="1611824" y="1278610"/>
            <a:ext cx="9892788" cy="4632612"/>
          </a:xfrm>
          <a:prstGeom prst="rect">
            <a:avLst/>
          </a:prstGeom>
          <a:noFill/>
          <a:ln>
            <a:noFill/>
          </a:ln>
        </p:spPr>
        <p:txBody>
          <a:bodyPr spcFirstLastPara="1" wrap="square" lIns="91425" tIns="45700" rIns="91425" bIns="45700" anchor="t" anchorCtr="0">
            <a:normAutofit/>
          </a:bodyPr>
          <a:lstStyle/>
          <a:p>
            <a:pPr marL="342900" lvl="0" indent="-228600" algn="just" rtl="0">
              <a:spcBef>
                <a:spcPts val="0"/>
              </a:spcBef>
              <a:spcAft>
                <a:spcPts val="0"/>
              </a:spcAft>
              <a:buSzPts val="1800"/>
              <a:buFont typeface="Noto Sans Symbols"/>
              <a:buNone/>
            </a:pPr>
            <a:endParaRPr i="1">
              <a:solidFill>
                <a:schemeClr val="dk1"/>
              </a:solidFill>
              <a:latin typeface="Arial"/>
              <a:ea typeface="Arial"/>
              <a:cs typeface="Arial"/>
              <a:sym typeface="Arial"/>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El Comité de Administración, de acuerdo a lo establecido en el Reglamento de Convivencia de la Hacienda, realizó una reunión de la Asamblea de copropietarios.</a:t>
            </a:r>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Dicha Asamblea fue convocada dentro de los plazos, según señala el Reglamento. Se comunicó y citó por correo electrónico y volantes dejados en las parcelas. Además, se insistió por medio de whatsapp, para asegurar que la información llegara a todos los vecinos. La fecha fijada por el Comité fue el sábado 12 de diciembre de 2020.</a:t>
            </a:r>
            <a:endParaRPr/>
          </a:p>
          <a:p>
            <a:pPr marL="342900" lvl="0" indent="-342900" algn="l" rtl="0">
              <a:spcBef>
                <a:spcPts val="1000"/>
              </a:spcBef>
              <a:spcAft>
                <a:spcPts val="0"/>
              </a:spcAft>
              <a:buSzPts val="1800"/>
              <a:buFont typeface="Noto Sans Symbols"/>
              <a:buChar char="❖"/>
            </a:pPr>
            <a:r>
              <a:rPr lang="es-CL" i="1">
                <a:solidFill>
                  <a:schemeClr val="dk1"/>
                </a:solidFill>
                <a:latin typeface="Arial"/>
                <a:ea typeface="Arial"/>
                <a:cs typeface="Arial"/>
                <a:sym typeface="Arial"/>
              </a:rPr>
              <a:t>El presidente Heinz Huaiquil solicitó a la Asamblea la ratificación de don Juan Unda en el cargo de Tesorero, lo que es aprobado por unanimidad por la Asamblea.</a:t>
            </a:r>
            <a:endParaRPr/>
          </a:p>
          <a:p>
            <a:pPr marL="342900" lvl="0" indent="-342900" algn="l" rtl="0">
              <a:spcBef>
                <a:spcPts val="1000"/>
              </a:spcBef>
              <a:spcAft>
                <a:spcPts val="0"/>
              </a:spcAft>
              <a:buSzPts val="1800"/>
              <a:buFont typeface="Noto Sans Symbols"/>
              <a:buChar char="❖"/>
            </a:pPr>
            <a:r>
              <a:rPr lang="es-CL" i="1">
                <a:solidFill>
                  <a:schemeClr val="dk1"/>
                </a:solidFill>
                <a:latin typeface="Arial"/>
                <a:ea typeface="Arial"/>
                <a:cs typeface="Arial"/>
                <a:sym typeface="Arial"/>
              </a:rPr>
              <a:t>Luego el presidente solicita a la Asamblea la ratificación de la directiva en sus actuales cargos, lo que también es aprobado por la Asamblea por unanimidad.</a:t>
            </a:r>
            <a:endParaRPr/>
          </a:p>
          <a:p>
            <a:pPr marL="342900" lvl="0" indent="-228600" algn="just" rtl="0">
              <a:spcBef>
                <a:spcPts val="1000"/>
              </a:spcBef>
              <a:spcAft>
                <a:spcPts val="0"/>
              </a:spcAft>
              <a:buSzPts val="1800"/>
              <a:buNone/>
            </a:pPr>
            <a:endParaRPr i="1">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8"/>
          <p:cNvSpPr txBox="1">
            <a:spLocks noGrp="1"/>
          </p:cNvSpPr>
          <p:nvPr>
            <p:ph type="title"/>
          </p:nvPr>
        </p:nvSpPr>
        <p:spPr>
          <a:xfrm>
            <a:off x="1926498" y="562117"/>
            <a:ext cx="8911687" cy="460771"/>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262626"/>
              </a:buClr>
              <a:buSzPts val="3240"/>
              <a:buFont typeface="Century Gothic"/>
              <a:buNone/>
            </a:pPr>
            <a:r>
              <a:rPr lang="es-CL" sz="3240" b="1"/>
              <a:t>LA DIRECTIVA EXPONIENDO EN ASAMBLEA</a:t>
            </a:r>
            <a:endParaRPr/>
          </a:p>
        </p:txBody>
      </p:sp>
      <p:pic>
        <p:nvPicPr>
          <p:cNvPr id="335" name="Google Shape;335;p28"/>
          <p:cNvPicPr preferRelativeResize="0">
            <a:picLocks noGrp="1"/>
          </p:cNvPicPr>
          <p:nvPr>
            <p:ph type="body" idx="1"/>
          </p:nvPr>
        </p:nvPicPr>
        <p:blipFill rotWithShape="1">
          <a:blip r:embed="rId3">
            <a:alphaModFix/>
          </a:blip>
          <a:srcRect/>
          <a:stretch/>
        </p:blipFill>
        <p:spPr>
          <a:xfrm>
            <a:off x="2162013" y="1549831"/>
            <a:ext cx="7098223" cy="4564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subTitle" idx="1"/>
          </p:nvPr>
        </p:nvSpPr>
        <p:spPr>
          <a:xfrm>
            <a:off x="1311965" y="516835"/>
            <a:ext cx="10192647" cy="5459895"/>
          </a:xfrm>
          <a:prstGeom prst="rect">
            <a:avLst/>
          </a:prstGeom>
          <a:noFill/>
          <a:ln>
            <a:noFill/>
          </a:ln>
        </p:spPr>
        <p:txBody>
          <a:bodyPr spcFirstLastPara="1" wrap="square" lIns="91425" tIns="45700" rIns="91425" bIns="45700" anchor="t" anchorCtr="0">
            <a:normAutofit/>
          </a:bodyPr>
          <a:lstStyle/>
          <a:p>
            <a:pPr marL="0" lvl="0" indent="-114300" algn="just" rtl="0">
              <a:lnSpc>
                <a:spcPct val="107000"/>
              </a:lnSpc>
              <a:spcBef>
                <a:spcPts val="0"/>
              </a:spcBef>
              <a:spcAft>
                <a:spcPts val="0"/>
              </a:spcAft>
              <a:buSzPts val="1800"/>
              <a:buFont typeface="Noto Sans Symbols"/>
              <a:buChar char="❖"/>
            </a:pPr>
            <a:r>
              <a:rPr lang="es-CL" i="1">
                <a:solidFill>
                  <a:schemeClr val="dk1"/>
                </a:solidFill>
                <a:latin typeface="Arial"/>
                <a:ea typeface="Arial"/>
                <a:cs typeface="Arial"/>
                <a:sym typeface="Arial"/>
              </a:rPr>
              <a:t>L</a:t>
            </a:r>
            <a:r>
              <a:rPr lang="es-CL" sz="1800" i="1">
                <a:solidFill>
                  <a:schemeClr val="dk1"/>
                </a:solidFill>
                <a:latin typeface="Arial"/>
                <a:ea typeface="Arial"/>
                <a:cs typeface="Arial"/>
                <a:sym typeface="Arial"/>
              </a:rPr>
              <a:t>es hacemos llegar “Hacienda Pangal Informa”  actividades del mes de diciembre 2020.</a:t>
            </a:r>
            <a:endParaRPr sz="1800" i="1">
              <a:solidFill>
                <a:schemeClr val="dk1"/>
              </a:solidFill>
              <a:latin typeface="Arial"/>
              <a:ea typeface="Arial"/>
              <a:cs typeface="Arial"/>
              <a:sym typeface="Arial"/>
            </a:endParaRPr>
          </a:p>
          <a:p>
            <a:pPr marL="0" lvl="0" indent="-114300" algn="just" rtl="0">
              <a:lnSpc>
                <a:spcPct val="107000"/>
              </a:lnSpc>
              <a:spcBef>
                <a:spcPts val="1800"/>
              </a:spcBef>
              <a:spcAft>
                <a:spcPts val="0"/>
              </a:spcAft>
              <a:buSzPts val="1800"/>
              <a:buFont typeface="Noto Sans Symbols"/>
              <a:buChar char="❖"/>
            </a:pPr>
            <a:r>
              <a:rPr lang="es-CL" sz="1800" i="1">
                <a:solidFill>
                  <a:schemeClr val="dk1"/>
                </a:solidFill>
                <a:latin typeface="Arial"/>
                <a:ea typeface="Arial"/>
                <a:cs typeface="Arial"/>
                <a:sym typeface="Arial"/>
              </a:rPr>
              <a:t>Este Comité agradece el trabajo que están realizando muchos vecinos y en comunidad, tales como en áreas verdes, grupos ecológicos y reciclaje, en seguridad y otros. Estamos trabajando para obtener la mejor gestión posible y con ello, el beneficio de los vecinos. En tiempos que son difíciles para todos. </a:t>
            </a:r>
            <a:endParaRPr sz="1800" i="1">
              <a:solidFill>
                <a:schemeClr val="dk1"/>
              </a:solidFill>
              <a:latin typeface="Arial"/>
              <a:ea typeface="Arial"/>
              <a:cs typeface="Arial"/>
              <a:sym typeface="Arial"/>
            </a:endParaRPr>
          </a:p>
          <a:p>
            <a:pPr marL="0" lvl="0" indent="-114300" algn="just" rtl="0">
              <a:lnSpc>
                <a:spcPct val="107000"/>
              </a:lnSpc>
              <a:spcBef>
                <a:spcPts val="1800"/>
              </a:spcBef>
              <a:spcAft>
                <a:spcPts val="0"/>
              </a:spcAft>
              <a:buSzPts val="1800"/>
              <a:buFont typeface="Noto Sans Symbols"/>
              <a:buChar char="❖"/>
            </a:pPr>
            <a:r>
              <a:rPr lang="es-CL" sz="1800" i="1">
                <a:solidFill>
                  <a:schemeClr val="dk1"/>
                </a:solidFill>
                <a:latin typeface="Arial"/>
                <a:ea typeface="Arial"/>
                <a:cs typeface="Arial"/>
                <a:sym typeface="Arial"/>
              </a:rPr>
              <a:t>Comenzaremos a reunirnos nuevamente los días sábado en el Quincho.  Estamos abiertos a todas las propuestas e iniciativas que nos hagan llegar personalmente o vía mail, los esperamos. Durante diciembre no enviamos este Informe ya que estaba todo incluido en el Informe que se hizo a la Asamblea.</a:t>
            </a:r>
            <a:endParaRPr sz="1800" i="1">
              <a:solidFill>
                <a:schemeClr val="dk1"/>
              </a:solidFill>
              <a:latin typeface="Arial"/>
              <a:ea typeface="Arial"/>
              <a:cs typeface="Arial"/>
              <a:sym typeface="Arial"/>
            </a:endParaRPr>
          </a:p>
          <a:p>
            <a:pPr marL="0" lvl="0" indent="-114300" algn="just" rtl="0">
              <a:lnSpc>
                <a:spcPct val="107000"/>
              </a:lnSpc>
              <a:spcBef>
                <a:spcPts val="1800"/>
              </a:spcBef>
              <a:spcAft>
                <a:spcPts val="0"/>
              </a:spcAft>
              <a:buSzPts val="1800"/>
              <a:buFont typeface="Noto Sans Symbols"/>
              <a:buChar char="❖"/>
            </a:pPr>
            <a:r>
              <a:rPr lang="es-CL" sz="1800" i="1">
                <a:solidFill>
                  <a:schemeClr val="dk1"/>
                </a:solidFill>
                <a:latin typeface="Arial"/>
                <a:ea typeface="Arial"/>
                <a:cs typeface="Arial"/>
                <a:sym typeface="Arial"/>
              </a:rPr>
              <a:t>Sin más por el momento, les agradecemos de antemano, y deseamos que este año 2021 sea mucho mejor que el anterior y podamos realizar los proyectos que nos hemos propuesto como Comité y aquellos que hemos recibido de ustedes.</a:t>
            </a:r>
            <a:endParaRPr i="1">
              <a:solidFill>
                <a:schemeClr val="dk1"/>
              </a:solidFill>
              <a:latin typeface="Arial"/>
              <a:ea typeface="Arial"/>
              <a:cs typeface="Arial"/>
              <a:sym typeface="Arial"/>
            </a:endParaRPr>
          </a:p>
          <a:p>
            <a:pPr marL="0" lvl="0" indent="-114300" algn="just" rtl="0">
              <a:lnSpc>
                <a:spcPct val="107000"/>
              </a:lnSpc>
              <a:spcBef>
                <a:spcPts val="1800"/>
              </a:spcBef>
              <a:spcAft>
                <a:spcPts val="0"/>
              </a:spcAft>
              <a:buClr>
                <a:srgbClr val="C00000"/>
              </a:buClr>
              <a:buSzPts val="1800"/>
              <a:buFont typeface="Noto Sans Symbols"/>
              <a:buChar char="❖"/>
            </a:pPr>
            <a:r>
              <a:rPr lang="es-CL" i="1">
                <a:solidFill>
                  <a:schemeClr val="dk1"/>
                </a:solidFill>
                <a:latin typeface="Arial"/>
                <a:ea typeface="Arial"/>
                <a:cs typeface="Arial"/>
                <a:sym typeface="Arial"/>
              </a:rPr>
              <a:t>Comité de Administración.</a:t>
            </a:r>
            <a:endParaRPr i="1">
              <a:solidFill>
                <a:schemeClr val="dk1"/>
              </a:solidFill>
              <a:latin typeface="Arial"/>
              <a:ea typeface="Arial"/>
              <a:cs typeface="Arial"/>
              <a:sym typeface="Arial"/>
            </a:endParaRPr>
          </a:p>
          <a:p>
            <a:pPr marL="0" lvl="0" indent="0" algn="l" rtl="0">
              <a:spcBef>
                <a:spcPts val="1800"/>
              </a:spcBef>
              <a:spcAft>
                <a:spcPts val="0"/>
              </a:spcAft>
              <a:buSzPts val="18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9"/>
          <p:cNvSpPr txBox="1">
            <a:spLocks noGrp="1"/>
          </p:cNvSpPr>
          <p:nvPr>
            <p:ph type="title"/>
          </p:nvPr>
        </p:nvSpPr>
        <p:spPr>
          <a:xfrm>
            <a:off x="1844299" y="624110"/>
            <a:ext cx="9660314" cy="654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600"/>
              <a:buFont typeface="Century Gothic"/>
              <a:buNone/>
            </a:pPr>
            <a:r>
              <a:rPr lang="es-CL"/>
              <a:t>Reunión de Asamblea de copropietarios</a:t>
            </a:r>
            <a:endParaRPr/>
          </a:p>
        </p:txBody>
      </p:sp>
      <p:pic>
        <p:nvPicPr>
          <p:cNvPr id="341" name="Google Shape;341;p29"/>
          <p:cNvPicPr preferRelativeResize="0">
            <a:picLocks noGrp="1"/>
          </p:cNvPicPr>
          <p:nvPr>
            <p:ph type="body" idx="1"/>
          </p:nvPr>
        </p:nvPicPr>
        <p:blipFill rotWithShape="1">
          <a:blip r:embed="rId3">
            <a:alphaModFix/>
          </a:blip>
          <a:srcRect/>
          <a:stretch/>
        </p:blipFill>
        <p:spPr>
          <a:xfrm>
            <a:off x="2619214" y="1449091"/>
            <a:ext cx="7129220" cy="45797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0"/>
          <p:cNvSpPr txBox="1">
            <a:spLocks noGrp="1"/>
          </p:cNvSpPr>
          <p:nvPr>
            <p:ph type="title"/>
          </p:nvPr>
        </p:nvSpPr>
        <p:spPr>
          <a:xfrm>
            <a:off x="1797803" y="624110"/>
            <a:ext cx="9706809" cy="71649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600"/>
              <a:buFont typeface="Century Gothic"/>
              <a:buNone/>
            </a:pPr>
            <a:r>
              <a:rPr lang="es-CL"/>
              <a:t>Reunión de Asamblea de copropietarios</a:t>
            </a:r>
            <a:endParaRPr/>
          </a:p>
        </p:txBody>
      </p:sp>
      <p:pic>
        <p:nvPicPr>
          <p:cNvPr id="347" name="Google Shape;347;p30"/>
          <p:cNvPicPr preferRelativeResize="0">
            <a:picLocks noGrp="1"/>
          </p:cNvPicPr>
          <p:nvPr>
            <p:ph type="body" idx="1"/>
          </p:nvPr>
        </p:nvPicPr>
        <p:blipFill rotWithShape="1">
          <a:blip r:embed="rId3">
            <a:alphaModFix/>
          </a:blip>
          <a:srcRect/>
          <a:stretch/>
        </p:blipFill>
        <p:spPr>
          <a:xfrm>
            <a:off x="2619214" y="1573078"/>
            <a:ext cx="6140620" cy="423028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1"/>
          <p:cNvSpPr txBox="1">
            <a:spLocks noGrp="1"/>
          </p:cNvSpPr>
          <p:nvPr>
            <p:ph type="title"/>
          </p:nvPr>
        </p:nvSpPr>
        <p:spPr>
          <a:xfrm>
            <a:off x="1821051" y="624110"/>
            <a:ext cx="9683561" cy="1065205"/>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262626"/>
              </a:buClr>
              <a:buSzPts val="3240"/>
              <a:buFont typeface="Century Gothic"/>
              <a:buNone/>
            </a:pPr>
            <a:r>
              <a:rPr lang="es-CL" sz="3240"/>
              <a:t>23 copropietarios de manera presencial</a:t>
            </a:r>
            <a:br>
              <a:rPr lang="es-CL" sz="3240"/>
            </a:br>
            <a:r>
              <a:rPr lang="es-CL" sz="3240"/>
              <a:t>29 copropietarios vía zoom</a:t>
            </a:r>
            <a:br>
              <a:rPr lang="es-CL" sz="3240"/>
            </a:br>
            <a:endParaRPr sz="3240"/>
          </a:p>
        </p:txBody>
      </p:sp>
      <p:pic>
        <p:nvPicPr>
          <p:cNvPr id="353" name="Google Shape;353;p31"/>
          <p:cNvPicPr preferRelativeResize="0">
            <a:picLocks noGrp="1"/>
          </p:cNvPicPr>
          <p:nvPr>
            <p:ph type="body" idx="1"/>
          </p:nvPr>
        </p:nvPicPr>
        <p:blipFill rotWithShape="1">
          <a:blip r:embed="rId3">
            <a:alphaModFix/>
          </a:blip>
          <a:srcRect/>
          <a:stretch/>
        </p:blipFill>
        <p:spPr>
          <a:xfrm>
            <a:off x="2603715" y="1836549"/>
            <a:ext cx="6962031" cy="429303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2"/>
          <p:cNvSpPr txBox="1">
            <a:spLocks noGrp="1"/>
          </p:cNvSpPr>
          <p:nvPr>
            <p:ph type="title"/>
          </p:nvPr>
        </p:nvSpPr>
        <p:spPr>
          <a:xfrm>
            <a:off x="2251963" y="352889"/>
            <a:ext cx="8911687" cy="484019"/>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262626"/>
              </a:buClr>
              <a:buSzPts val="3240"/>
              <a:buFont typeface="Century Gothic"/>
              <a:buNone/>
            </a:pPr>
            <a:r>
              <a:rPr lang="es-CL" sz="3240" b="1"/>
              <a:t>TEMAS TRATADOS EN ASAMBLEA</a:t>
            </a:r>
            <a:endParaRPr/>
          </a:p>
        </p:txBody>
      </p:sp>
      <p:sp>
        <p:nvSpPr>
          <p:cNvPr id="359" name="Google Shape;359;p32"/>
          <p:cNvSpPr txBox="1">
            <a:spLocks noGrp="1"/>
          </p:cNvSpPr>
          <p:nvPr>
            <p:ph type="body" idx="1"/>
          </p:nvPr>
        </p:nvSpPr>
        <p:spPr>
          <a:xfrm>
            <a:off x="1364975" y="1139125"/>
            <a:ext cx="10139638" cy="4772097"/>
          </a:xfrm>
          <a:prstGeom prst="rect">
            <a:avLst/>
          </a:prstGeom>
          <a:noFill/>
          <a:ln>
            <a:noFill/>
          </a:ln>
        </p:spPr>
        <p:txBody>
          <a:bodyPr spcFirstLastPara="1" wrap="square" lIns="91425" tIns="45700" rIns="91425" bIns="45700" anchor="t" anchorCtr="0">
            <a:normAutofit/>
          </a:bodyPr>
          <a:lstStyle/>
          <a:p>
            <a:pPr marL="342900" lvl="0" indent="-228600" algn="just" rtl="0">
              <a:spcBef>
                <a:spcPts val="0"/>
              </a:spcBef>
              <a:spcAft>
                <a:spcPts val="0"/>
              </a:spcAft>
              <a:buSzPts val="1800"/>
              <a:buFont typeface="Noto Sans Symbols"/>
              <a:buNone/>
            </a:pPr>
            <a:endParaRPr i="1">
              <a:latin typeface="Arial"/>
              <a:ea typeface="Arial"/>
              <a:cs typeface="Arial"/>
              <a:sym typeface="Arial"/>
            </a:endParaRPr>
          </a:p>
          <a:p>
            <a:pPr marL="342900" lvl="0" indent="-342900" algn="just" rtl="0">
              <a:spcBef>
                <a:spcPts val="1000"/>
              </a:spcBef>
              <a:spcAft>
                <a:spcPts val="0"/>
              </a:spcAft>
              <a:buSzPts val="1800"/>
              <a:buFont typeface="Noto Sans Symbols"/>
              <a:buChar char="❖"/>
            </a:pPr>
            <a:r>
              <a:rPr lang="es-CL" i="1">
                <a:latin typeface="Arial"/>
                <a:ea typeface="Arial"/>
                <a:cs typeface="Arial"/>
                <a:sym typeface="Arial"/>
              </a:rPr>
              <a:t>Se consultó por el sistema de cobro de gastos comunes atrasados que habrá a contar de ahora que se ha dado término al contrato con los abogados y si hay una forma de contratar otro staff de abogados. El presidente informa que se contratará servicios de abogados por temas específicos, lo que se informará a los vecinos.</a:t>
            </a:r>
            <a:endParaRPr/>
          </a:p>
          <a:p>
            <a:pPr marL="342900" lvl="0" indent="-342900" algn="just" rtl="0">
              <a:spcBef>
                <a:spcPts val="1000"/>
              </a:spcBef>
              <a:spcAft>
                <a:spcPts val="0"/>
              </a:spcAft>
              <a:buSzPts val="1800"/>
              <a:buFont typeface="Noto Sans Symbols"/>
              <a:buChar char="❖"/>
            </a:pPr>
            <a:r>
              <a:rPr lang="es-CL" i="1">
                <a:latin typeface="Arial"/>
                <a:ea typeface="Arial"/>
                <a:cs typeface="Arial"/>
                <a:sym typeface="Arial"/>
              </a:rPr>
              <a:t>Se consulta por la asesoría de los abogados en el tema pendiente de la multa por la Dirección General de Aguas. El presidente informa que aún no hay un pronunciamiento por parte de la DGA y los abogados han informado que no se ha podido avanzar en este tema debido a la pandemia, que ha obligado a hacer sólo consultas vía internet. También se elimina el pago a los abogados en asesoría por el APR y por la cobranza de gastos comunes atrasados.</a:t>
            </a:r>
            <a:endParaRPr/>
          </a:p>
          <a:p>
            <a:pPr marL="342900" lvl="0" indent="-342900" algn="just" rtl="0">
              <a:spcBef>
                <a:spcPts val="1000"/>
              </a:spcBef>
              <a:spcAft>
                <a:spcPts val="0"/>
              </a:spcAft>
              <a:buSzPts val="1800"/>
              <a:buFont typeface="Noto Sans Symbols"/>
              <a:buChar char="❖"/>
            </a:pPr>
            <a:r>
              <a:rPr lang="es-CL" i="1">
                <a:latin typeface="Arial"/>
                <a:ea typeface="Arial"/>
                <a:cs typeface="Arial"/>
                <a:sym typeface="Arial"/>
              </a:rPr>
              <a:t>Se consulta por los perros de la Hacienda, que siempre andan en grupo y molestan a las mascotas y por el exceso de velocidad en los caminos. El presidente informa que los perros comunitarios no se los puede tener encerrados y en cuanto a los excesos de velocidad se solucionará con la instalación de lomos de toro en todos los caminos</a:t>
            </a:r>
            <a:r>
              <a:rPr lang="es-CL" i="1"/>
              <a:t>.</a:t>
            </a:r>
            <a:endParaRPr/>
          </a:p>
          <a:p>
            <a:pPr marL="342900" lvl="0" indent="-228600" algn="l" rtl="0">
              <a:spcBef>
                <a:spcPts val="1000"/>
              </a:spcBef>
              <a:spcAft>
                <a:spcPts val="0"/>
              </a:spcAft>
              <a:buSzPts val="1800"/>
              <a:buNone/>
            </a:pPr>
            <a:endParaRPr/>
          </a:p>
          <a:p>
            <a:pPr marL="342900" lvl="0" indent="-228600" algn="l" rtl="0">
              <a:spcBef>
                <a:spcPts val="1000"/>
              </a:spcBef>
              <a:spcAft>
                <a:spcPts val="0"/>
              </a:spcAft>
              <a:buSzPts val="18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3"/>
          <p:cNvSpPr txBox="1">
            <a:spLocks noGrp="1"/>
          </p:cNvSpPr>
          <p:nvPr>
            <p:ph type="title"/>
          </p:nvPr>
        </p:nvSpPr>
        <p:spPr>
          <a:xfrm>
            <a:off x="2069025" y="422632"/>
            <a:ext cx="9241860" cy="569259"/>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262626"/>
              </a:buClr>
              <a:buSzPts val="3240"/>
              <a:buFont typeface="Arial"/>
              <a:buNone/>
            </a:pPr>
            <a:r>
              <a:rPr lang="es-CL" sz="3240" b="1" i="1">
                <a:latin typeface="Arial"/>
                <a:ea typeface="Arial"/>
                <a:cs typeface="Arial"/>
                <a:sym typeface="Arial"/>
              </a:rPr>
              <a:t>TEMAS TRATADOS EN ASAMBLEA</a:t>
            </a:r>
            <a:endParaRPr/>
          </a:p>
        </p:txBody>
      </p:sp>
      <p:sp>
        <p:nvSpPr>
          <p:cNvPr id="365" name="Google Shape;365;p33"/>
          <p:cNvSpPr txBox="1">
            <a:spLocks noGrp="1"/>
          </p:cNvSpPr>
          <p:nvPr>
            <p:ph type="body" idx="1"/>
          </p:nvPr>
        </p:nvSpPr>
        <p:spPr>
          <a:xfrm>
            <a:off x="1417983" y="1278611"/>
            <a:ext cx="10086629" cy="4632612"/>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SzPts val="1800"/>
              <a:buFont typeface="Noto Sans Symbols"/>
              <a:buChar char="❖"/>
            </a:pPr>
            <a:r>
              <a:rPr lang="es-CL" i="1">
                <a:latin typeface="Arial"/>
                <a:ea typeface="Arial"/>
                <a:cs typeface="Arial"/>
                <a:sym typeface="Arial"/>
              </a:rPr>
              <a:t>Una vecina hace hincapié a la transparencia y oportunidad de la información que debe existir siempre en las cuentas de la Hacienda, lo cual se ha visto reflejado en el transcurso del año, a diferencia de años anteriores, según su apreciación y solicita hacer una auditoría de todos los períodos, incluyendo este, sin importar el costo que ello implique. </a:t>
            </a:r>
            <a:endParaRPr/>
          </a:p>
          <a:p>
            <a:pPr marL="342900" lvl="0" indent="-342900" algn="just" rtl="0">
              <a:spcBef>
                <a:spcPts val="1000"/>
              </a:spcBef>
              <a:spcAft>
                <a:spcPts val="0"/>
              </a:spcAft>
              <a:buSzPts val="1800"/>
              <a:buFont typeface="Noto Sans Symbols"/>
              <a:buChar char="❖"/>
            </a:pPr>
            <a:r>
              <a:rPr lang="es-CL" i="1">
                <a:latin typeface="Arial"/>
                <a:ea typeface="Arial"/>
                <a:cs typeface="Arial"/>
                <a:sym typeface="Arial"/>
              </a:rPr>
              <a:t>El anterior presidente de la directiva del Pangal, manifiesta que ya se hizo una auditoría al respecto, el año 2019 y se entregaron las conclusiones que fueron informadas a la Asamblea.</a:t>
            </a:r>
            <a:endParaRPr/>
          </a:p>
          <a:p>
            <a:pPr marL="342900" lvl="0" indent="-342900" algn="just" rtl="0">
              <a:spcBef>
                <a:spcPts val="1000"/>
              </a:spcBef>
              <a:spcAft>
                <a:spcPts val="0"/>
              </a:spcAft>
              <a:buSzPts val="1800"/>
              <a:buFont typeface="Noto Sans Symbols"/>
              <a:buChar char="❖"/>
            </a:pPr>
            <a:r>
              <a:rPr lang="es-CL" i="1">
                <a:latin typeface="Arial"/>
                <a:ea typeface="Arial"/>
                <a:cs typeface="Arial"/>
                <a:sym typeface="Arial"/>
              </a:rPr>
              <a:t>Una vecina solicita la palabra para aclarar el punto anterior, en el sentido que no hubo tal auditoría. Lo que se formó fue una comisión revisora de cuenta de la cual formó parte, que revisó sólo 4 meses de los ingresos y egresos de la Hacienda, proponiendo que los trabajos se hagan con boletas y facturas, abandonando la práctica de hacer Actas de Inversión.</a:t>
            </a:r>
            <a:endParaRPr/>
          </a:p>
          <a:p>
            <a:pPr marL="342900" lvl="0" indent="-342900" algn="just" rtl="0">
              <a:spcBef>
                <a:spcPts val="1000"/>
              </a:spcBef>
              <a:spcAft>
                <a:spcPts val="0"/>
              </a:spcAft>
              <a:buSzPts val="1800"/>
              <a:buFont typeface="Noto Sans Symbols"/>
              <a:buChar char="❖"/>
            </a:pPr>
            <a:r>
              <a:rPr lang="es-CL" i="1">
                <a:latin typeface="Arial"/>
                <a:ea typeface="Arial"/>
                <a:cs typeface="Arial"/>
                <a:sym typeface="Arial"/>
              </a:rPr>
              <a:t>El presidente informa a la Asamblea que se consideró hacer una auditoría, pero su costo es demasiado alto y que al comienzo de la pandemia y las medidas restrictivas que hubo, no fue posible llegar a un acuerdo con una oficina de auditores. Consulta a la Asamblea si aún consideran necesaria esa auditoría, recibiendo diversas respuestas y opiniones considerando que no es necesario hacerla.</a:t>
            </a:r>
            <a:endParaRPr/>
          </a:p>
          <a:p>
            <a:pPr marL="342900" lvl="0" indent="-228600" algn="l" rtl="0">
              <a:spcBef>
                <a:spcPts val="1000"/>
              </a:spcBef>
              <a:spcAft>
                <a:spcPts val="0"/>
              </a:spcAft>
              <a:buSzPts val="18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4"/>
          <p:cNvSpPr txBox="1">
            <a:spLocks noGrp="1"/>
          </p:cNvSpPr>
          <p:nvPr>
            <p:ph type="title"/>
          </p:nvPr>
        </p:nvSpPr>
        <p:spPr>
          <a:xfrm>
            <a:off x="2267460" y="538869"/>
            <a:ext cx="8911687" cy="608005"/>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262626"/>
              </a:buClr>
              <a:buSzPts val="3240"/>
              <a:buFont typeface="Arial"/>
              <a:buNone/>
            </a:pPr>
            <a:r>
              <a:rPr lang="es-CL" sz="3240" b="1" i="1">
                <a:latin typeface="Arial"/>
                <a:ea typeface="Arial"/>
                <a:cs typeface="Arial"/>
                <a:sym typeface="Arial"/>
              </a:rPr>
              <a:t>TEMAS TRATADOS EN ASAMBLEA</a:t>
            </a:r>
            <a:endParaRPr/>
          </a:p>
        </p:txBody>
      </p:sp>
      <p:sp>
        <p:nvSpPr>
          <p:cNvPr id="371" name="Google Shape;371;p34"/>
          <p:cNvSpPr txBox="1">
            <a:spLocks noGrp="1"/>
          </p:cNvSpPr>
          <p:nvPr>
            <p:ph type="body" idx="1"/>
          </p:nvPr>
        </p:nvSpPr>
        <p:spPr>
          <a:xfrm>
            <a:off x="1790054" y="1286359"/>
            <a:ext cx="9714558" cy="4624863"/>
          </a:xfrm>
          <a:prstGeom prst="rect">
            <a:avLst/>
          </a:prstGeom>
          <a:noFill/>
          <a:ln>
            <a:noFill/>
          </a:ln>
        </p:spPr>
        <p:txBody>
          <a:bodyPr spcFirstLastPara="1" wrap="square" lIns="91425" tIns="45700" rIns="91425" bIns="45700" anchor="t" anchorCtr="0">
            <a:normAutofit/>
          </a:bodyPr>
          <a:lstStyle/>
          <a:p>
            <a:pPr marL="342900" lvl="0" indent="-228600" algn="l" rtl="0">
              <a:spcBef>
                <a:spcPts val="0"/>
              </a:spcBef>
              <a:spcAft>
                <a:spcPts val="0"/>
              </a:spcAft>
              <a:buSzPts val="1800"/>
              <a:buNone/>
            </a:pPr>
            <a:endParaRPr/>
          </a:p>
          <a:p>
            <a:pPr marL="342900" lvl="0" indent="-228600" algn="l" rtl="0">
              <a:spcBef>
                <a:spcPts val="1000"/>
              </a:spcBef>
              <a:spcAft>
                <a:spcPts val="0"/>
              </a:spcAft>
              <a:buSzPts val="1800"/>
              <a:buNone/>
            </a:pPr>
            <a:endParaRPr/>
          </a:p>
          <a:p>
            <a:pPr marL="342900" lvl="0" indent="-342900" algn="l" rtl="0">
              <a:spcBef>
                <a:spcPts val="1000"/>
              </a:spcBef>
              <a:spcAft>
                <a:spcPts val="0"/>
              </a:spcAft>
              <a:buSzPts val="1800"/>
              <a:buFont typeface="Noto Sans Symbols"/>
              <a:buChar char="❖"/>
            </a:pPr>
            <a:r>
              <a:rPr lang="es-CL" i="1">
                <a:latin typeface="Arial"/>
                <a:ea typeface="Arial"/>
                <a:cs typeface="Arial"/>
                <a:sym typeface="Arial"/>
              </a:rPr>
              <a:t>El vecino Eugenio Donoso manifiesta su disposición de integrar una Comisión Revisora de Cuentas, pero debido a que escasamente concurre a su parcela, tendrían que hacerle llegar la documentación vía correo electrónico para proceder. El presidente acepta el ofrecimiento del vecino y que se buscará a alguien que lo apoye en su trabajo.</a:t>
            </a:r>
            <a:endParaRPr/>
          </a:p>
          <a:p>
            <a:pPr marL="342900" lvl="0" indent="-342900" algn="l" rtl="0">
              <a:spcBef>
                <a:spcPts val="1000"/>
              </a:spcBef>
              <a:spcAft>
                <a:spcPts val="0"/>
              </a:spcAft>
              <a:buSzPts val="1800"/>
              <a:buFont typeface="Noto Sans Symbols"/>
              <a:buChar char="❖"/>
            </a:pPr>
            <a:r>
              <a:rPr lang="es-CL" i="1">
                <a:latin typeface="Arial"/>
                <a:ea typeface="Arial"/>
                <a:cs typeface="Arial"/>
                <a:sym typeface="Arial"/>
              </a:rPr>
              <a:t>La vecina María Paz Zenteno se ofrece para integrar el Comité de Medio Ambiente, por su experiencia en este tema. Se coordinará con los actuales integrantes del Comité.</a:t>
            </a:r>
            <a:endParaRPr/>
          </a:p>
          <a:p>
            <a:pPr marL="342900" lvl="0" indent="-342900" algn="l" rtl="0">
              <a:spcBef>
                <a:spcPts val="1000"/>
              </a:spcBef>
              <a:spcAft>
                <a:spcPts val="0"/>
              </a:spcAft>
              <a:buSzPts val="1800"/>
              <a:buFont typeface="Noto Sans Symbols"/>
              <a:buChar char="❖"/>
            </a:pPr>
            <a:r>
              <a:rPr lang="es-CL" i="1">
                <a:latin typeface="Arial"/>
                <a:ea typeface="Arial"/>
                <a:cs typeface="Arial"/>
                <a:sym typeface="Arial"/>
              </a:rPr>
              <a:t>A continuación y no habiendo otras intervenciones, el presidente anuncia la presencia de la directora de Seguridad de la comuna de Casablanca, quien asiste con el coordinador de redes de Seguridad Pública de la misma comuna, y la Concejala Ilse Ponce, para exponer sobre la aplicación SAY VU para seguridad ciudadana y las ventajas que esta aplicación pueda traer a los vecinos que quieran adherirse a ella.</a:t>
            </a:r>
            <a:endParaRPr/>
          </a:p>
          <a:p>
            <a:pPr marL="342900" lvl="0" indent="-228600" algn="l" rtl="0">
              <a:spcBef>
                <a:spcPts val="1000"/>
              </a:spcBef>
              <a:spcAft>
                <a:spcPts val="0"/>
              </a:spcAft>
              <a:buSzPts val="18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5"/>
          <p:cNvSpPr txBox="1"/>
          <p:nvPr/>
        </p:nvSpPr>
        <p:spPr>
          <a:xfrm>
            <a:off x="1746840" y="2580707"/>
            <a:ext cx="9477751" cy="317766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sz="1800" i="1">
              <a:solidFill>
                <a:srgbClr val="000000"/>
              </a:solidFill>
              <a:latin typeface="Arial"/>
              <a:ea typeface="Arial"/>
              <a:cs typeface="Arial"/>
              <a:sym typeface="Arial"/>
            </a:endParaRPr>
          </a:p>
          <a:p>
            <a:pPr marL="0" marR="0" lvl="0" indent="0" algn="l" rtl="0">
              <a:lnSpc>
                <a:spcPct val="107000"/>
              </a:lnSpc>
              <a:spcBef>
                <a:spcPts val="800"/>
              </a:spcBef>
              <a:spcAft>
                <a:spcPts val="0"/>
              </a:spcAft>
              <a:buNone/>
            </a:pPr>
            <a:endParaRPr sz="1800" i="1">
              <a:solidFill>
                <a:srgbClr val="000000"/>
              </a:solidFill>
              <a:latin typeface="Arial"/>
              <a:ea typeface="Arial"/>
              <a:cs typeface="Arial"/>
              <a:sym typeface="Arial"/>
            </a:endParaRPr>
          </a:p>
          <a:p>
            <a:pPr marL="0" marR="0" lvl="0" indent="0" algn="l" rtl="0">
              <a:lnSpc>
                <a:spcPct val="107000"/>
              </a:lnSpc>
              <a:spcBef>
                <a:spcPts val="800"/>
              </a:spcBef>
              <a:spcAft>
                <a:spcPts val="0"/>
              </a:spcAft>
              <a:buNone/>
            </a:pPr>
            <a:r>
              <a:rPr lang="es-CL" sz="2000" b="0" i="1">
                <a:solidFill>
                  <a:srgbClr val="222222"/>
                </a:solidFill>
                <a:latin typeface="Calibri"/>
                <a:ea typeface="Calibri"/>
                <a:cs typeface="Calibri"/>
                <a:sym typeface="Calibri"/>
              </a:rPr>
              <a:t>Nos despedimos con grato aprecio y consideración a cada vecino. Que tengan un gran año 2021.</a:t>
            </a:r>
            <a:endParaRPr/>
          </a:p>
          <a:p>
            <a:pPr marL="0" marR="0" lvl="0" indent="0" algn="l" rtl="0">
              <a:lnSpc>
                <a:spcPct val="107000"/>
              </a:lnSpc>
              <a:spcBef>
                <a:spcPts val="800"/>
              </a:spcBef>
              <a:spcAft>
                <a:spcPts val="0"/>
              </a:spcAft>
              <a:buNone/>
            </a:pPr>
            <a:r>
              <a:rPr lang="es-CL" sz="2000" i="1">
                <a:solidFill>
                  <a:srgbClr val="000000"/>
                </a:solidFill>
                <a:latin typeface="Calibri"/>
                <a:ea typeface="Calibri"/>
                <a:cs typeface="Calibri"/>
                <a:sym typeface="Calibri"/>
              </a:rPr>
              <a:t>Comité de Administración.</a:t>
            </a:r>
            <a:endParaRPr/>
          </a:p>
          <a:p>
            <a:pPr marL="0" marR="0" lvl="0" indent="0" algn="l" rtl="0">
              <a:lnSpc>
                <a:spcPct val="107000"/>
              </a:lnSpc>
              <a:spcBef>
                <a:spcPts val="800"/>
              </a:spcBef>
              <a:spcAft>
                <a:spcPts val="0"/>
              </a:spcAft>
              <a:buNone/>
            </a:pPr>
            <a:endParaRPr sz="1800" i="1">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s-CL" sz="1800" i="1">
                <a:solidFill>
                  <a:srgbClr val="000000"/>
                </a:solidFill>
                <a:latin typeface="Arial"/>
                <a:ea typeface="Arial"/>
                <a:cs typeface="Arial"/>
                <a:sym typeface="Arial"/>
              </a:rPr>
              <a:t>     </a:t>
            </a:r>
            <a:r>
              <a:rPr lang="es-CL" sz="1800" i="1" u="sng">
                <a:solidFill>
                  <a:srgbClr val="000000"/>
                </a:solidFill>
                <a:latin typeface="Arial"/>
                <a:ea typeface="Arial"/>
                <a:cs typeface="Arial"/>
                <a:sym typeface="Arial"/>
              </a:rPr>
              <a:t>HEINZ HUAIQUIL</a:t>
            </a:r>
            <a:r>
              <a:rPr lang="es-CL" sz="1800" i="1">
                <a:solidFill>
                  <a:srgbClr val="000000"/>
                </a:solidFill>
                <a:latin typeface="Arial"/>
                <a:ea typeface="Arial"/>
                <a:cs typeface="Arial"/>
                <a:sym typeface="Arial"/>
              </a:rPr>
              <a:t>	    </a:t>
            </a:r>
            <a:r>
              <a:rPr lang="es-CL" sz="1800" i="1" u="sng">
                <a:solidFill>
                  <a:srgbClr val="000000"/>
                </a:solidFill>
                <a:latin typeface="Arial"/>
                <a:ea typeface="Arial"/>
                <a:cs typeface="Arial"/>
                <a:sym typeface="Arial"/>
              </a:rPr>
              <a:t>JUAN UNDA</a:t>
            </a:r>
            <a:r>
              <a:rPr lang="es-CL" sz="1800" i="1">
                <a:solidFill>
                  <a:srgbClr val="000000"/>
                </a:solidFill>
                <a:latin typeface="Arial"/>
                <a:ea typeface="Arial"/>
                <a:cs typeface="Arial"/>
                <a:sym typeface="Arial"/>
              </a:rPr>
              <a:t>		</a:t>
            </a:r>
            <a:r>
              <a:rPr lang="es-CL" sz="1800" i="1" u="sng">
                <a:solidFill>
                  <a:srgbClr val="000000"/>
                </a:solidFill>
                <a:latin typeface="Arial"/>
                <a:ea typeface="Arial"/>
                <a:cs typeface="Arial"/>
                <a:sym typeface="Arial"/>
              </a:rPr>
              <a:t>JOSE SALDÍAS</a:t>
            </a:r>
            <a:endParaRPr sz="1800" i="1">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s-CL" sz="1800" i="1">
                <a:solidFill>
                  <a:srgbClr val="000000"/>
                </a:solidFill>
                <a:latin typeface="Arial"/>
                <a:ea typeface="Arial"/>
                <a:cs typeface="Arial"/>
                <a:sym typeface="Arial"/>
              </a:rPr>
              <a:t>        Presidente 	                   Tesorero 		     Secretario</a:t>
            </a:r>
            <a:endParaRPr sz="1800" i="1">
              <a:solidFill>
                <a:schemeClr val="dk1"/>
              </a:solidFill>
              <a:latin typeface="Calibri"/>
              <a:ea typeface="Calibri"/>
              <a:cs typeface="Calibri"/>
              <a:sym typeface="Calibri"/>
            </a:endParaRPr>
          </a:p>
        </p:txBody>
      </p:sp>
      <p:pic>
        <p:nvPicPr>
          <p:cNvPr id="377" name="Google Shape;377;p35" descr="TRATO HECHO COMUNIDAD ECOLOGICA - Home | Facebook"/>
          <p:cNvPicPr preferRelativeResize="0">
            <a:picLocks noGrp="1"/>
          </p:cNvPicPr>
          <p:nvPr>
            <p:ph type="body" idx="1"/>
          </p:nvPr>
        </p:nvPicPr>
        <p:blipFill rotWithShape="1">
          <a:blip r:embed="rId3">
            <a:alphaModFix/>
          </a:blip>
          <a:srcRect/>
          <a:stretch/>
        </p:blipFill>
        <p:spPr>
          <a:xfrm>
            <a:off x="3419061" y="660267"/>
            <a:ext cx="5546035" cy="246061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4"/>
          <p:cNvSpPr txBox="1">
            <a:spLocks noGrp="1"/>
          </p:cNvSpPr>
          <p:nvPr>
            <p:ph type="title"/>
          </p:nvPr>
        </p:nvSpPr>
        <p:spPr>
          <a:xfrm>
            <a:off x="2592925" y="624110"/>
            <a:ext cx="8911687" cy="7276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600"/>
              <a:buFont typeface="Century Gothic"/>
              <a:buNone/>
            </a:pPr>
            <a:r>
              <a:rPr lang="es-CL" b="1" i="1" u="sng"/>
              <a:t>REPARACIÓN DE CAMINOS</a:t>
            </a:r>
            <a:endParaRPr b="1" i="1" u="sng"/>
          </a:p>
        </p:txBody>
      </p:sp>
      <p:sp>
        <p:nvSpPr>
          <p:cNvPr id="183" name="Google Shape;183;p4"/>
          <p:cNvSpPr txBox="1">
            <a:spLocks noGrp="1"/>
          </p:cNvSpPr>
          <p:nvPr>
            <p:ph type="body" idx="1"/>
          </p:nvPr>
        </p:nvSpPr>
        <p:spPr>
          <a:xfrm>
            <a:off x="1210235" y="1351722"/>
            <a:ext cx="10294377" cy="5049078"/>
          </a:xfrm>
          <a:prstGeom prst="rect">
            <a:avLst/>
          </a:prstGeom>
          <a:noFill/>
          <a:ln>
            <a:noFill/>
          </a:ln>
        </p:spPr>
        <p:txBody>
          <a:bodyPr spcFirstLastPara="1" wrap="square" lIns="91425" tIns="45700" rIns="91425" bIns="45700" anchor="t" anchorCtr="0">
            <a:normAutofit/>
          </a:bodyPr>
          <a:lstStyle/>
          <a:p>
            <a:pPr marL="342900" lvl="0" indent="-228600" algn="l" rtl="0">
              <a:spcBef>
                <a:spcPts val="0"/>
              </a:spcBef>
              <a:spcAft>
                <a:spcPts val="0"/>
              </a:spcAft>
              <a:buSzPts val="1800"/>
              <a:buFont typeface="Noto Sans Symbols"/>
              <a:buNone/>
            </a:pPr>
            <a:endParaRPr/>
          </a:p>
          <a:p>
            <a:pPr marL="342900" lvl="0" indent="-228600" algn="l" rtl="0">
              <a:spcBef>
                <a:spcPts val="1000"/>
              </a:spcBef>
              <a:spcAft>
                <a:spcPts val="0"/>
              </a:spcAft>
              <a:buSzPts val="1800"/>
              <a:buFont typeface="Noto Sans Symbols"/>
              <a:buNone/>
            </a:pPr>
            <a:endParaRPr/>
          </a:p>
          <a:p>
            <a:pPr marL="342900" lvl="0" indent="-342900" algn="just" rtl="0">
              <a:spcBef>
                <a:spcPts val="1000"/>
              </a:spcBef>
              <a:spcAft>
                <a:spcPts val="0"/>
              </a:spcAft>
              <a:buSzPts val="1800"/>
              <a:buFont typeface="Noto Sans Symbols"/>
              <a:buChar char="❖"/>
            </a:pPr>
            <a:r>
              <a:rPr lang="es-CL" i="1">
                <a:solidFill>
                  <a:srgbClr val="000000"/>
                </a:solidFill>
                <a:latin typeface="Arial"/>
                <a:ea typeface="Arial"/>
                <a:cs typeface="Arial"/>
                <a:sym typeface="Arial"/>
              </a:rPr>
              <a:t>Se han hecho varios lomos de toro en diversos sectores del Pangal, con los recursos nuestros, los trabajadores y el tractor. Los habrán podido apreciar en Avenida Las Palmas, hasta llegar a la tercera etapa. Ha habido quejas por exceso de velocidad y la polvareda que levantan los vehículos al pasar. En la medida que los mantengamos, podemos regular esta mala costumbre de algunos conductores.</a:t>
            </a:r>
            <a:endParaRPr i="1">
              <a:solidFill>
                <a:schemeClr val="dk1"/>
              </a:solidFill>
              <a:latin typeface="Arial"/>
              <a:ea typeface="Arial"/>
              <a:cs typeface="Arial"/>
              <a:sym typeface="Arial"/>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Esperamos hacer otros tantos en la medida que nos permitan los recursos, ya que hemos tenido que contratar personas para refuerzo de los turnos de guardia o bien disponer de los trabajadores de mantención para cubrir los turnos, lo que ha afectado el normal desarrollo de lo planificado.</a:t>
            </a:r>
            <a:endParaRPr sz="1900" i="1">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5" descr="Camino de tierra&#10;&#10;Descripción generada automáticamente"/>
          <p:cNvPicPr preferRelativeResize="0">
            <a:picLocks noGrp="1"/>
          </p:cNvPicPr>
          <p:nvPr>
            <p:ph type="body" idx="1"/>
          </p:nvPr>
        </p:nvPicPr>
        <p:blipFill rotWithShape="1">
          <a:blip r:embed="rId3">
            <a:alphaModFix/>
          </a:blip>
          <a:srcRect/>
          <a:stretch/>
        </p:blipFill>
        <p:spPr>
          <a:xfrm>
            <a:off x="1395779" y="152400"/>
            <a:ext cx="4700220" cy="2914650"/>
          </a:xfrm>
          <a:prstGeom prst="rect">
            <a:avLst/>
          </a:prstGeom>
          <a:noFill/>
          <a:ln>
            <a:noFill/>
          </a:ln>
        </p:spPr>
      </p:pic>
      <p:pic>
        <p:nvPicPr>
          <p:cNvPr id="189" name="Google Shape;189;p5" descr="Un sendero de tierra&#10;&#10;Descripción generada automáticamente"/>
          <p:cNvPicPr preferRelativeResize="0"/>
          <p:nvPr/>
        </p:nvPicPr>
        <p:blipFill rotWithShape="1">
          <a:blip r:embed="rId4">
            <a:alphaModFix/>
          </a:blip>
          <a:srcRect/>
          <a:stretch/>
        </p:blipFill>
        <p:spPr>
          <a:xfrm>
            <a:off x="6629400" y="152400"/>
            <a:ext cx="4895850" cy="2914650"/>
          </a:xfrm>
          <a:prstGeom prst="rect">
            <a:avLst/>
          </a:prstGeom>
          <a:noFill/>
          <a:ln>
            <a:noFill/>
          </a:ln>
        </p:spPr>
      </p:pic>
      <p:pic>
        <p:nvPicPr>
          <p:cNvPr id="190" name="Google Shape;190;p5" descr="Una carretera con coches&#10;&#10;Descripción generada automáticamente"/>
          <p:cNvPicPr preferRelativeResize="0"/>
          <p:nvPr/>
        </p:nvPicPr>
        <p:blipFill rotWithShape="1">
          <a:blip r:embed="rId5">
            <a:alphaModFix/>
          </a:blip>
          <a:srcRect/>
          <a:stretch/>
        </p:blipFill>
        <p:spPr>
          <a:xfrm>
            <a:off x="1395779" y="3295650"/>
            <a:ext cx="4781550" cy="3562350"/>
          </a:xfrm>
          <a:prstGeom prst="rect">
            <a:avLst/>
          </a:prstGeom>
          <a:noFill/>
          <a:ln>
            <a:noFill/>
          </a:ln>
        </p:spPr>
      </p:pic>
      <p:pic>
        <p:nvPicPr>
          <p:cNvPr id="191" name="Google Shape;191;p5" descr="Una calle de tierra&#10;&#10;Descripción generada automáticamente"/>
          <p:cNvPicPr preferRelativeResize="0"/>
          <p:nvPr/>
        </p:nvPicPr>
        <p:blipFill rotWithShape="1">
          <a:blip r:embed="rId6">
            <a:alphaModFix/>
          </a:blip>
          <a:srcRect/>
          <a:stretch/>
        </p:blipFill>
        <p:spPr>
          <a:xfrm>
            <a:off x="6629400" y="3295650"/>
            <a:ext cx="4895850" cy="3562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6"/>
          <p:cNvSpPr txBox="1">
            <a:spLocks noGrp="1"/>
          </p:cNvSpPr>
          <p:nvPr>
            <p:ph type="title"/>
          </p:nvPr>
        </p:nvSpPr>
        <p:spPr>
          <a:xfrm>
            <a:off x="1444487" y="-92765"/>
            <a:ext cx="10020369" cy="157285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262626"/>
              </a:buClr>
              <a:buSzPts val="3600"/>
              <a:buFont typeface="Century Gothic"/>
              <a:buNone/>
            </a:pPr>
            <a:r>
              <a:rPr lang="es-CL"/>
              <a:t>Vista general acceso.</a:t>
            </a:r>
            <a:br>
              <a:rPr lang="es-CL"/>
            </a:br>
            <a:endParaRPr/>
          </a:p>
        </p:txBody>
      </p:sp>
      <p:pic>
        <p:nvPicPr>
          <p:cNvPr id="197" name="Google Shape;197;p6"/>
          <p:cNvPicPr preferRelativeResize="0">
            <a:picLocks noGrp="1"/>
          </p:cNvPicPr>
          <p:nvPr>
            <p:ph type="body" idx="1"/>
          </p:nvPr>
        </p:nvPicPr>
        <p:blipFill rotWithShape="1">
          <a:blip r:embed="rId3">
            <a:alphaModFix/>
          </a:blip>
          <a:srcRect/>
          <a:stretch/>
        </p:blipFill>
        <p:spPr>
          <a:xfrm>
            <a:off x="1537252" y="1480088"/>
            <a:ext cx="9287912" cy="507973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7"/>
          <p:cNvSpPr txBox="1">
            <a:spLocks noGrp="1"/>
          </p:cNvSpPr>
          <p:nvPr>
            <p:ph type="title"/>
          </p:nvPr>
        </p:nvSpPr>
        <p:spPr>
          <a:xfrm>
            <a:off x="2088414" y="335459"/>
            <a:ext cx="8911687" cy="52228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2520"/>
              <a:buFont typeface="Century Gothic"/>
              <a:buNone/>
            </a:pPr>
            <a:r>
              <a:rPr lang="es-CL" sz="2520" b="1" i="1" u="sng"/>
              <a:t>CORTE DE ÁRBOLES PARA MEJORAR SALIDA Y ACCESO</a:t>
            </a:r>
            <a:endParaRPr sz="2520" b="1" i="1" u="sng"/>
          </a:p>
        </p:txBody>
      </p:sp>
      <p:sp>
        <p:nvSpPr>
          <p:cNvPr id="203" name="Google Shape;203;p7"/>
          <p:cNvSpPr txBox="1">
            <a:spLocks noGrp="1"/>
          </p:cNvSpPr>
          <p:nvPr>
            <p:ph type="body" idx="1"/>
          </p:nvPr>
        </p:nvSpPr>
        <p:spPr>
          <a:xfrm>
            <a:off x="1524001" y="857748"/>
            <a:ext cx="107183098" cy="10714279"/>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00"/>
              <a:buFont typeface="Noto Sans Symbols"/>
              <a:buChar char="❖"/>
            </a:pPr>
            <a:r>
              <a:rPr lang="es-CL" sz="1400" b="1" i="1">
                <a:solidFill>
                  <a:schemeClr val="dk1"/>
                </a:solidFill>
                <a:latin typeface="Arial"/>
                <a:ea typeface="Arial"/>
                <a:cs typeface="Arial"/>
                <a:sym typeface="Arial"/>
              </a:rPr>
              <a:t>.</a:t>
            </a:r>
            <a:endParaRPr/>
          </a:p>
          <a:p>
            <a:pPr marL="342900" lvl="0" indent="-254000" algn="l" rtl="0">
              <a:spcBef>
                <a:spcPts val="1000"/>
              </a:spcBef>
              <a:spcAft>
                <a:spcPts val="0"/>
              </a:spcAft>
              <a:buSzPts val="1400"/>
              <a:buFont typeface="Noto Sans Symbols"/>
              <a:buNone/>
            </a:pPr>
            <a:endParaRPr sz="1400" b="1" i="1">
              <a:solidFill>
                <a:schemeClr val="dk1"/>
              </a:solidFill>
              <a:latin typeface="Arial"/>
              <a:ea typeface="Arial"/>
              <a:cs typeface="Arial"/>
              <a:sym typeface="Arial"/>
            </a:endParaRPr>
          </a:p>
          <a:p>
            <a:pPr marL="342900" lvl="0" indent="-254000" algn="l" rtl="0">
              <a:spcBef>
                <a:spcPts val="1000"/>
              </a:spcBef>
              <a:spcAft>
                <a:spcPts val="0"/>
              </a:spcAft>
              <a:buSzPts val="1400"/>
              <a:buFont typeface="Noto Sans Symbols"/>
              <a:buNone/>
            </a:pPr>
            <a:endParaRPr sz="1400" b="1" i="1">
              <a:solidFill>
                <a:schemeClr val="dk1"/>
              </a:solidFill>
              <a:latin typeface="Arial"/>
              <a:ea typeface="Arial"/>
              <a:cs typeface="Arial"/>
              <a:sym typeface="Arial"/>
            </a:endParaRPr>
          </a:p>
          <a:p>
            <a:pPr marL="342900" lvl="0" indent="-254000" algn="l" rtl="0">
              <a:spcBef>
                <a:spcPts val="1000"/>
              </a:spcBef>
              <a:spcAft>
                <a:spcPts val="0"/>
              </a:spcAft>
              <a:buSzPts val="1400"/>
              <a:buFont typeface="Noto Sans Symbols"/>
              <a:buNone/>
            </a:pPr>
            <a:endParaRPr sz="1400" b="1" i="1">
              <a:solidFill>
                <a:schemeClr val="dk1"/>
              </a:solidFill>
              <a:latin typeface="Arial"/>
              <a:ea typeface="Arial"/>
              <a:cs typeface="Arial"/>
              <a:sym typeface="Arial"/>
            </a:endParaRPr>
          </a:p>
          <a:p>
            <a:pPr marL="342900" lvl="0" indent="-254000" algn="l" rtl="0">
              <a:spcBef>
                <a:spcPts val="1000"/>
              </a:spcBef>
              <a:spcAft>
                <a:spcPts val="0"/>
              </a:spcAft>
              <a:buSzPts val="1400"/>
              <a:buFont typeface="Noto Sans Symbols"/>
              <a:buNone/>
            </a:pPr>
            <a:endParaRPr sz="1400" b="1" i="1">
              <a:solidFill>
                <a:schemeClr val="dk1"/>
              </a:solidFill>
              <a:latin typeface="Arial"/>
              <a:ea typeface="Arial"/>
              <a:cs typeface="Arial"/>
              <a:sym typeface="Arial"/>
            </a:endParaRPr>
          </a:p>
          <a:p>
            <a:pPr marL="342900" lvl="0" indent="-254000" algn="l" rtl="0">
              <a:spcBef>
                <a:spcPts val="1000"/>
              </a:spcBef>
              <a:spcAft>
                <a:spcPts val="0"/>
              </a:spcAft>
              <a:buSzPts val="1400"/>
              <a:buFont typeface="Noto Sans Symbols"/>
              <a:buNone/>
            </a:pPr>
            <a:endParaRPr sz="1400" b="1" i="1">
              <a:solidFill>
                <a:schemeClr val="dk1"/>
              </a:solidFill>
              <a:latin typeface="Arial"/>
              <a:ea typeface="Arial"/>
              <a:cs typeface="Arial"/>
              <a:sym typeface="Arial"/>
            </a:endParaRPr>
          </a:p>
          <a:p>
            <a:pPr marL="342900" lvl="0" indent="-254000" algn="l" rtl="0">
              <a:spcBef>
                <a:spcPts val="1000"/>
              </a:spcBef>
              <a:spcAft>
                <a:spcPts val="0"/>
              </a:spcAft>
              <a:buSzPts val="1400"/>
              <a:buFont typeface="Noto Sans Symbols"/>
              <a:buNone/>
            </a:pPr>
            <a:endParaRPr sz="1400" b="1" i="1">
              <a:solidFill>
                <a:schemeClr val="dk1"/>
              </a:solidFill>
              <a:latin typeface="Arial"/>
              <a:ea typeface="Arial"/>
              <a:cs typeface="Arial"/>
              <a:sym typeface="Arial"/>
            </a:endParaRPr>
          </a:p>
          <a:p>
            <a:pPr marL="342900" lvl="0" indent="-254000" algn="l" rtl="0">
              <a:spcBef>
                <a:spcPts val="1000"/>
              </a:spcBef>
              <a:spcAft>
                <a:spcPts val="0"/>
              </a:spcAft>
              <a:buSzPts val="1400"/>
              <a:buFont typeface="Noto Sans Symbols"/>
              <a:buNone/>
            </a:pPr>
            <a:endParaRPr sz="1400" b="1" i="1">
              <a:solidFill>
                <a:schemeClr val="dk1"/>
              </a:solidFill>
              <a:latin typeface="Arial"/>
              <a:ea typeface="Arial"/>
              <a:cs typeface="Arial"/>
              <a:sym typeface="Arial"/>
            </a:endParaRPr>
          </a:p>
          <a:p>
            <a:pPr marL="342900" lvl="0" indent="-254000" algn="l" rtl="0">
              <a:spcBef>
                <a:spcPts val="1000"/>
              </a:spcBef>
              <a:spcAft>
                <a:spcPts val="0"/>
              </a:spcAft>
              <a:buSzPts val="1400"/>
              <a:buFont typeface="Noto Sans Symbols"/>
              <a:buNone/>
            </a:pPr>
            <a:endParaRPr sz="1400" b="1" i="1">
              <a:solidFill>
                <a:schemeClr val="dk1"/>
              </a:solidFill>
              <a:latin typeface="Arial"/>
              <a:ea typeface="Arial"/>
              <a:cs typeface="Arial"/>
              <a:sym typeface="Arial"/>
            </a:endParaRPr>
          </a:p>
          <a:p>
            <a:pPr marL="342900" lvl="0" indent="-342900" algn="l" rtl="0">
              <a:spcBef>
                <a:spcPts val="1000"/>
              </a:spcBef>
              <a:spcAft>
                <a:spcPts val="0"/>
              </a:spcAft>
              <a:buSzPts val="1400"/>
              <a:buFont typeface="Noto Sans Symbols"/>
              <a:buChar char="❖"/>
            </a:pPr>
            <a:r>
              <a:rPr lang="es-CL" sz="1400" b="1" i="1">
                <a:solidFill>
                  <a:schemeClr val="dk1"/>
                </a:solidFill>
                <a:latin typeface="Arial"/>
                <a:ea typeface="Arial"/>
                <a:cs typeface="Arial"/>
                <a:sym typeface="Arial"/>
              </a:rPr>
              <a:t>.</a:t>
            </a:r>
            <a:endParaRPr b="1" i="1">
              <a:solidFill>
                <a:schemeClr val="dk1"/>
              </a:solidFill>
              <a:latin typeface="Arial"/>
              <a:ea typeface="Arial"/>
              <a:cs typeface="Arial"/>
              <a:sym typeface="Arial"/>
            </a:endParaRPr>
          </a:p>
          <a:p>
            <a:pPr marL="0" lvl="0" indent="0" algn="l" rtl="0">
              <a:spcBef>
                <a:spcPts val="1000"/>
              </a:spcBef>
              <a:spcAft>
                <a:spcPts val="0"/>
              </a:spcAft>
              <a:buSzPts val="1800"/>
              <a:buNone/>
            </a:pPr>
            <a:endParaRPr b="1" i="1">
              <a:solidFill>
                <a:schemeClr val="dk1"/>
              </a:solidFill>
              <a:latin typeface="Arial"/>
              <a:ea typeface="Arial"/>
              <a:cs typeface="Arial"/>
              <a:sym typeface="Arial"/>
            </a:endParaRPr>
          </a:p>
        </p:txBody>
      </p:sp>
      <p:sp>
        <p:nvSpPr>
          <p:cNvPr id="204" name="Google Shape;204;p7"/>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05" name="Google Shape;205;p7"/>
          <p:cNvSpPr/>
          <p:nvPr/>
        </p:nvSpPr>
        <p:spPr>
          <a:xfrm>
            <a:off x="6095999" y="3428999"/>
            <a:ext cx="3273287" cy="3273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06" name="Google Shape;206;p7"/>
          <p:cNvPicPr preferRelativeResize="0"/>
          <p:nvPr/>
        </p:nvPicPr>
        <p:blipFill rotWithShape="1">
          <a:blip r:embed="rId3">
            <a:alphaModFix/>
          </a:blip>
          <a:srcRect/>
          <a:stretch/>
        </p:blipFill>
        <p:spPr>
          <a:xfrm>
            <a:off x="664490" y="1108451"/>
            <a:ext cx="11049000" cy="5524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8"/>
          <p:cNvSpPr txBox="1">
            <a:spLocks noGrp="1"/>
          </p:cNvSpPr>
          <p:nvPr>
            <p:ph type="title"/>
          </p:nvPr>
        </p:nvSpPr>
        <p:spPr>
          <a:xfrm>
            <a:off x="2592925" y="624110"/>
            <a:ext cx="8911687" cy="60405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2800"/>
              <a:buFont typeface="Century Gothic"/>
              <a:buNone/>
            </a:pPr>
            <a:r>
              <a:rPr lang="es-CL" sz="2800" b="1" i="1"/>
              <a:t>OTROS TRABAJOS EN LA HACIENDA</a:t>
            </a:r>
            <a:endParaRPr/>
          </a:p>
        </p:txBody>
      </p:sp>
      <p:sp>
        <p:nvSpPr>
          <p:cNvPr id="212" name="Google Shape;212;p8"/>
          <p:cNvSpPr txBox="1">
            <a:spLocks noGrp="1"/>
          </p:cNvSpPr>
          <p:nvPr>
            <p:ph type="body" idx="1"/>
          </p:nvPr>
        </p:nvSpPr>
        <p:spPr>
          <a:xfrm>
            <a:off x="1380565" y="1317812"/>
            <a:ext cx="9451694" cy="4876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800"/>
              <a:buNone/>
            </a:pPr>
            <a:endParaRPr i="1">
              <a:solidFill>
                <a:schemeClr val="dk1"/>
              </a:solidFill>
              <a:latin typeface="Arial"/>
              <a:ea typeface="Arial"/>
              <a:cs typeface="Arial"/>
              <a:sym typeface="Arial"/>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En el mes de diciembre se realizaron mantenciones y reparación en ambas piscinas. Se estableció un sistema de turnos para las familias que desean hacer uso de ese espacio, con un aforo limitado y con asistencia sólo de familiares directos de los vecinos que hacen la reserva.</a:t>
            </a:r>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Se continuó con el desmalezado en el bandejón central y corte de pasto en el área común.</a:t>
            </a:r>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Se realizaron trabajos de reparación y mantención en bombas y pozos de agua.</a:t>
            </a:r>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Se digitalizaron los planos de las tres etapas de la Hacienda, con detalle de todas las parcelas, los que están a disposición de los vecinos, ya sea de manera presencial o por vía mail.</a:t>
            </a:r>
            <a:endParaRPr/>
          </a:p>
          <a:p>
            <a:pPr marL="342900" lvl="0" indent="-342900" algn="just" rtl="0">
              <a:spcBef>
                <a:spcPts val="1000"/>
              </a:spcBef>
              <a:spcAft>
                <a:spcPts val="0"/>
              </a:spcAft>
              <a:buSzPts val="1800"/>
              <a:buFont typeface="Noto Sans Symbols"/>
              <a:buChar char="❖"/>
            </a:pPr>
            <a:r>
              <a:rPr lang="es-CL" i="1">
                <a:solidFill>
                  <a:schemeClr val="dk1"/>
                </a:solidFill>
                <a:latin typeface="Arial"/>
                <a:ea typeface="Arial"/>
                <a:cs typeface="Arial"/>
                <a:sym typeface="Arial"/>
              </a:rPr>
              <a:t>Se habilitará un escritorio para cada vecino en la página web, lo cual se informará dentro de pocos días.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2221" y="624110"/>
            <a:ext cx="9502391" cy="952442"/>
          </a:xfrm>
        </p:spPr>
        <p:txBody>
          <a:bodyPr>
            <a:normAutofit fontScale="90000"/>
          </a:bodyPr>
          <a:lstStyle/>
          <a:p>
            <a:r>
              <a:rPr lang="es-CL" dirty="0" smtClean="0"/>
              <a:t>TRABAJO DE PINTURA DE OFICINA DE ADMINISTRACIÓN</a:t>
            </a:r>
            <a:endParaRPr lang="es-CL" dirty="0"/>
          </a:p>
        </p:txBody>
      </p:sp>
      <p:pic>
        <p:nvPicPr>
          <p:cNvPr id="4" name="Imagen 3"/>
          <p:cNvPicPr>
            <a:picLocks noChangeAspect="1"/>
          </p:cNvPicPr>
          <p:nvPr/>
        </p:nvPicPr>
        <p:blipFill>
          <a:blip r:embed="rId2"/>
          <a:stretch>
            <a:fillRect/>
          </a:stretch>
        </p:blipFill>
        <p:spPr>
          <a:xfrm>
            <a:off x="1726324" y="1805152"/>
            <a:ext cx="8387255" cy="4303986"/>
          </a:xfrm>
          <a:prstGeom prst="rect">
            <a:avLst/>
          </a:prstGeom>
        </p:spPr>
      </p:pic>
      <p:sp>
        <p:nvSpPr>
          <p:cNvPr id="3" name="Marcador de texto 2"/>
          <p:cNvSpPr>
            <a:spLocks noGrp="1"/>
          </p:cNvSpPr>
          <p:nvPr>
            <p:ph type="body" idx="1"/>
          </p:nvPr>
        </p:nvSpPr>
        <p:spPr>
          <a:xfrm>
            <a:off x="1726324" y="1805152"/>
            <a:ext cx="8442435" cy="4303986"/>
          </a:xfrm>
        </p:spPr>
        <p:txBody>
          <a:bodyPr/>
          <a:lstStyle/>
          <a:p>
            <a:endParaRPr lang="es-CL" dirty="0"/>
          </a:p>
        </p:txBody>
      </p:sp>
    </p:spTree>
    <p:extLst>
      <p:ext uri="{BB962C8B-B14F-4D97-AF65-F5344CB8AC3E}">
        <p14:creationId xmlns:p14="http://schemas.microsoft.com/office/powerpoint/2010/main" val="664440923"/>
      </p:ext>
    </p:extLst>
  </p:cSld>
  <p:clrMapOvr>
    <a:masterClrMapping/>
  </p:clrMapOvr>
</p:sld>
</file>

<file path=ppt/theme/theme1.xml><?xml version="1.0" encoding="utf-8"?>
<a:theme xmlns:a="http://schemas.openxmlformats.org/drawingml/2006/main" name="Espiral">
  <a:themeElements>
    <a:clrScheme name="Espiral">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2371</Words>
  <Application>Microsoft Office PowerPoint</Application>
  <PresentationFormat>Panorámica</PresentationFormat>
  <Paragraphs>156</Paragraphs>
  <Slides>36</Slides>
  <Notes>33</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36</vt:i4>
      </vt:variant>
    </vt:vector>
  </HeadingPairs>
  <TitlesOfParts>
    <vt:vector size="46" baseType="lpstr">
      <vt:lpstr>Arial</vt:lpstr>
      <vt:lpstr>Arial</vt:lpstr>
      <vt:lpstr>Aharoni</vt:lpstr>
      <vt:lpstr>Century Gothic</vt:lpstr>
      <vt:lpstr>Helvetica Neue</vt:lpstr>
      <vt:lpstr>Gisha</vt:lpstr>
      <vt:lpstr>Calibri</vt:lpstr>
      <vt:lpstr>Verdana</vt:lpstr>
      <vt:lpstr>Noto Sans Symbols</vt:lpstr>
      <vt:lpstr>Espiral</vt:lpstr>
      <vt:lpstr>      HACIENDA EL PANGAL INFORMA 01/2021 </vt:lpstr>
      <vt:lpstr>Presentación de PowerPoint</vt:lpstr>
      <vt:lpstr>Presentación de PowerPoint</vt:lpstr>
      <vt:lpstr>REPARACIÓN DE CAMINOS</vt:lpstr>
      <vt:lpstr>Presentación de PowerPoint</vt:lpstr>
      <vt:lpstr>Vista general acceso. </vt:lpstr>
      <vt:lpstr>CORTE DE ÁRBOLES PARA MEJORAR SALIDA Y ACCESO</vt:lpstr>
      <vt:lpstr>OTROS TRABAJOS EN LA HACIENDA</vt:lpstr>
      <vt:lpstr>TRABAJO DE PINTURA DE OFICINA DE ADMINISTRACIÓN</vt:lpstr>
      <vt:lpstr>PINTURA OFICINA</vt:lpstr>
      <vt:lpstr>PINTURA OFICINA</vt:lpstr>
      <vt:lpstr>Conoce nuestro proyecto de reciclaje para comunidades ♻️            </vt:lpstr>
      <vt:lpstr>RECICLAJE</vt:lpstr>
      <vt:lpstr>RECICLAJE Y LO QUE DEBEMOS EVITAR </vt:lpstr>
      <vt:lpstr>BASURA  </vt:lpstr>
      <vt:lpstr>CHIPEADORA Y SU USO</vt:lpstr>
      <vt:lpstr>CHIPEADORA Y SU USO </vt:lpstr>
      <vt:lpstr>CHIPEADORA Y SU USO</vt:lpstr>
      <vt:lpstr>MANTENCIÓN DE PISCINAS COMPRA DE REPOSERAS DE MADERA</vt:lpstr>
      <vt:lpstr>     LIMPIEZA DEL SECTOR PISCINAS</vt:lpstr>
      <vt:lpstr>PISCINAS</vt:lpstr>
      <vt:lpstr>CASILLA DE CORREOS</vt:lpstr>
      <vt:lpstr>Presentación de PowerPoint</vt:lpstr>
      <vt:lpstr>PREVENCIÓN EN SEGURIDAD</vt:lpstr>
      <vt:lpstr>PREVENCIÓN DE INCENDIOS</vt:lpstr>
      <vt:lpstr>MODELO A SEGUIR EN FRONTIS DE NUESTRAS PARCELAS.   ----------------------------------------------------</vt:lpstr>
      <vt:lpstr>RESPONSABILIDAD Y CORTE DE RAMAS DE CADA PROPIETARIO SEGÚN FOTOS ADJUNTAS  Solicitamos y es obligación de cada propietario cortar las ramas que salen de sus cercos y ocupan varios Mt2 de vía pública, afectan la estética y rayan los autos. </vt:lpstr>
      <vt:lpstr>ASAMBLEA ORDINARIA ANUAL</vt:lpstr>
      <vt:lpstr>LA DIRECTIVA EXPONIENDO EN ASAMBLEA</vt:lpstr>
      <vt:lpstr>Reunión de Asamblea de copropietarios</vt:lpstr>
      <vt:lpstr>Reunión de Asamblea de copropietarios</vt:lpstr>
      <vt:lpstr>23 copropietarios de manera presencial 29 copropietarios vía zoom </vt:lpstr>
      <vt:lpstr>TEMAS TRATADOS EN ASAMBLEA</vt:lpstr>
      <vt:lpstr>TEMAS TRATADOS EN ASAMBLEA</vt:lpstr>
      <vt:lpstr>TEMAS TRATADOS EN ASAMBLEA</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HACIENDA EL PANGAL INFORMA 01/2021</dc:title>
  <dc:creator>Maria E. Gajardo</dc:creator>
  <cp:lastModifiedBy>José Saldías</cp:lastModifiedBy>
  <cp:revision>4</cp:revision>
  <dcterms:created xsi:type="dcterms:W3CDTF">2020-02-25T13:22:24Z</dcterms:created>
  <dcterms:modified xsi:type="dcterms:W3CDTF">2021-01-09T03:13:36Z</dcterms:modified>
</cp:coreProperties>
</file>