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25"/>
  </p:notesMasterIdLst>
  <p:sldIdLst>
    <p:sldId id="296" r:id="rId3"/>
    <p:sldId id="266" r:id="rId4"/>
    <p:sldId id="282" r:id="rId5"/>
    <p:sldId id="283" r:id="rId6"/>
    <p:sldId id="284" r:id="rId7"/>
    <p:sldId id="273" r:id="rId8"/>
    <p:sldId id="294" r:id="rId9"/>
    <p:sldId id="285" r:id="rId10"/>
    <p:sldId id="268" r:id="rId11"/>
    <p:sldId id="274" r:id="rId12"/>
    <p:sldId id="275" r:id="rId13"/>
    <p:sldId id="276" r:id="rId14"/>
    <p:sldId id="289" r:id="rId15"/>
    <p:sldId id="288" r:id="rId16"/>
    <p:sldId id="290" r:id="rId17"/>
    <p:sldId id="287" r:id="rId18"/>
    <p:sldId id="293" r:id="rId19"/>
    <p:sldId id="291" r:id="rId20"/>
    <p:sldId id="292" r:id="rId21"/>
    <p:sldId id="295" r:id="rId22"/>
    <p:sldId id="277" r:id="rId23"/>
    <p:sldId id="297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8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87AC1-81C2-4BDF-A25A-70C8B368A739}" type="datetimeFigureOut">
              <a:rPr lang="es-CL" smtClean="0"/>
              <a:t>01-08-2020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155B3-90A9-42BD-8F1C-370B89EC07E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625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1F6A8-D143-4461-AB29-CD303F5046F3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B0A9AB-2546-4733-9F32-DE0563505CE1}" type="datetime1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8/1/2020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72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F3771C-BE55-48B5-9318-15DCDCB21F8F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37648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06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1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8001" y="379411"/>
            <a:ext cx="860625" cy="135000"/>
          </a:xfrm>
          <a:prstGeom prst="rect">
            <a:avLst/>
          </a:prstGeom>
        </p:spPr>
      </p:pic>
      <p:pic>
        <p:nvPicPr>
          <p:cNvPr id="8" name="Picture 1038" descr="C:\Users\micampod\Desktop\logo gobierno-conaf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5" y="1423255"/>
            <a:ext cx="6003700" cy="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1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4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49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609600" cy="866775"/>
            <a:chOff x="0" y="0"/>
            <a:chExt cx="384" cy="546"/>
          </a:xfrm>
        </p:grpSpPr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179" cy="546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>
              <a:outerShdw blurRad="254000" dist="38100" dir="2700000" algn="br" rotWithShape="0">
                <a:srgbClr val="808080">
                  <a:alpha val="25000"/>
                </a:srgbClr>
              </a:outerShdw>
            </a:effectLst>
            <a:extLst/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65" y="0"/>
              <a:ext cx="219" cy="542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>
              <a:outerShdw blurRad="254000" dist="38100" dir="2700000" rotWithShape="0">
                <a:srgbClr val="808080">
                  <a:alpha val="25000"/>
                </a:srgbClr>
              </a:outerShdw>
            </a:effectLst>
            <a:extLst/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28416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066800" y="6324600"/>
            <a:ext cx="73152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s-CL" sz="1400" dirty="0">
                <a:solidFill>
                  <a:srgbClr val="808080"/>
                </a:solidFill>
              </a:rPr>
              <a:t>Corporación Nacional Forestal - CONAF</a:t>
            </a:r>
            <a:endParaRPr lang="es-ES" sz="1400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77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6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5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0"/>
            <a:ext cx="609600" cy="866775"/>
            <a:chOff x="0" y="0"/>
            <a:chExt cx="384" cy="546"/>
          </a:xfrm>
        </p:grpSpPr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179" cy="546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>
              <a:outerShdw blurRad="254000" dist="38100" dir="2700000" algn="br" rotWithShape="0">
                <a:srgbClr val="808080">
                  <a:alpha val="25000"/>
                </a:srgbClr>
              </a:outerShdw>
            </a:effectLst>
            <a:extLst/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65" y="0"/>
              <a:ext cx="219" cy="542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>
              <a:outerShdw blurRad="254000" dist="38100" dir="2700000" rotWithShape="0">
                <a:srgbClr val="808080">
                  <a:alpha val="25000"/>
                </a:srgbClr>
              </a:outerShdw>
            </a:effectLst>
            <a:extLst/>
          </p:spPr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6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2C20D86-A7F6-4126-BC65-BBA766DEEEE1}" type="datetime1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8/1/2020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571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BE59186-FB42-4525-8242-239C64C2FD7C}" type="datetime1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8/1/2020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32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733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41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423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032FED-DB8F-43E3-9038-6708A93101CB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71562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BA1F314-D0A4-4CA2-8074-D08F17E8996D}" type="slidenum">
              <a:rPr lang="en-US" altLang="es-CL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 dirty="0"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ADE6-6FA6-447D-81E3-5B48DD3F3E68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9345-BB6A-4412-A543-688C98BBFDD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7" y="210579"/>
            <a:ext cx="4368250" cy="1517007"/>
          </a:xfrm>
          <a:prstGeom prst="rect">
            <a:avLst/>
          </a:prstGeom>
        </p:spPr>
      </p:pic>
      <p:pic>
        <p:nvPicPr>
          <p:cNvPr id="8" name="Picture 1038" descr="C:\Users\micampod\Desktop\logo gobierno-cona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1" y="2988827"/>
            <a:ext cx="8004933" cy="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auto">
          <a:xfrm>
            <a:off x="1847144" y="3193788"/>
            <a:ext cx="5778826" cy="977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s-ES_tradnl" sz="7200" b="1" dirty="0">
                <a:latin typeface="Times New Roman" panose="02020603050405020304" pitchFamily="18" charset="0"/>
                <a:cs typeface="Times New Roman" panose="02020603050405020304" pitchFamily="18" charset="0"/>
                <a:sym typeface="Verdana" pitchFamily="34" charset="0"/>
              </a:rPr>
              <a:t>Sección de Prevención Incendios </a:t>
            </a:r>
            <a:r>
              <a:rPr lang="es-ES_tradn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 pitchFamily="34" charset="0"/>
              </a:rPr>
              <a:t>Forestales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s-ES_tradn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 pitchFamily="34" charset="0"/>
              </a:rPr>
              <a:t>Unidad de Educación Ambiental y Difusión</a:t>
            </a:r>
            <a:endParaRPr lang="es-ES_tradnl" sz="7200" b="1" dirty="0">
              <a:latin typeface="Times New Roman" panose="02020603050405020304" pitchFamily="18" charset="0"/>
              <a:cs typeface="Times New Roman" panose="02020603050405020304" pitchFamily="18" charset="0"/>
              <a:sym typeface="Verdana" pitchFamily="34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s-ES_tradn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 pitchFamily="34" charset="0"/>
              </a:rPr>
              <a:t>Región de Valparaíso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s-ES_tradn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Verdana" pitchFamily="34" charset="0"/>
              </a:rPr>
              <a:t>2018</a:t>
            </a:r>
            <a:endParaRPr lang="es-ES_tradnl" sz="7200" b="1" dirty="0">
              <a:latin typeface="Times New Roman" panose="02020603050405020304" pitchFamily="18" charset="0"/>
              <a:cs typeface="Times New Roman" panose="02020603050405020304" pitchFamily="18" charset="0"/>
              <a:sym typeface="Verdana" pitchFamily="34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4" descr="C:\Users\micampod\Desktop\artesa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7" y="4479278"/>
            <a:ext cx="1374906" cy="11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C:\Users\micampod\Documents\carpeta fotos forestal\fotos secundarias\TRABAJ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9525" b="5965"/>
          <a:stretch>
            <a:fillRect/>
          </a:stretch>
        </p:blipFill>
        <p:spPr bwMode="auto">
          <a:xfrm>
            <a:off x="5365568" y="5637501"/>
            <a:ext cx="1303821" cy="122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:\Users\micampod\Desktop\servicios ambienta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"/>
          <a:stretch>
            <a:fillRect/>
          </a:stretch>
        </p:blipFill>
        <p:spPr bwMode="auto">
          <a:xfrm>
            <a:off x="2021069" y="5646596"/>
            <a:ext cx="1388892" cy="122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C:\Users\micampod\Desktop\Loncopangue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"/>
          <a:stretch/>
        </p:blipFill>
        <p:spPr bwMode="auto">
          <a:xfrm>
            <a:off x="6669389" y="4488341"/>
            <a:ext cx="1188607" cy="110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C:\Users\micampod\Desktop\conguillio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0" t="5812" r="133" b="18664"/>
          <a:stretch/>
        </p:blipFill>
        <p:spPr bwMode="auto">
          <a:xfrm>
            <a:off x="7729870" y="4497226"/>
            <a:ext cx="1409801" cy="109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C:\Users\micampod\Desktop\1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4570" b="6746"/>
          <a:stretch/>
        </p:blipFill>
        <p:spPr bwMode="auto">
          <a:xfrm>
            <a:off x="5365569" y="4479279"/>
            <a:ext cx="1273228" cy="11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29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27990"/>
          <a:stretch/>
        </p:blipFill>
        <p:spPr>
          <a:xfrm>
            <a:off x="0" y="4497226"/>
            <a:ext cx="1996422" cy="2350863"/>
          </a:xfrm>
          <a:prstGeom prst="rect">
            <a:avLst/>
          </a:prstGeom>
        </p:spPr>
      </p:pic>
      <p:pic>
        <p:nvPicPr>
          <p:cNvPr id="27" name="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88" y="5646597"/>
            <a:ext cx="1915315" cy="1224682"/>
          </a:xfrm>
          <a:prstGeom prst="rect">
            <a:avLst/>
          </a:prstGeom>
        </p:spPr>
      </p:pic>
      <p:pic>
        <p:nvPicPr>
          <p:cNvPr id="28" name="7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-1"/>
          <a:stretch/>
        </p:blipFill>
        <p:spPr>
          <a:xfrm>
            <a:off x="3423732" y="4488342"/>
            <a:ext cx="1918072" cy="1107241"/>
          </a:xfrm>
          <a:prstGeom prst="rect">
            <a:avLst/>
          </a:prstGeom>
        </p:spPr>
      </p:pic>
      <p:pic>
        <p:nvPicPr>
          <p:cNvPr id="29" name="8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27096" r="-96" b="5443"/>
          <a:stretch/>
        </p:blipFill>
        <p:spPr>
          <a:xfrm>
            <a:off x="6698513" y="5646596"/>
            <a:ext cx="2441158" cy="12014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6194" y="1844710"/>
            <a:ext cx="83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“Plan de Protección Básico Frente a Los Incendios Forestales”</a:t>
            </a:r>
            <a:endParaRPr lang="es-CL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887" y="1007916"/>
            <a:ext cx="84166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dirty="0"/>
              <a:t>Modelo y sugerencias para formular un Plan de Protección: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600" dirty="0"/>
              <a:t>1. </a:t>
            </a:r>
            <a:r>
              <a:rPr lang="es-ES_tradnl" sz="1600" b="1" dirty="0"/>
              <a:t>LUGAR:</a:t>
            </a:r>
          </a:p>
          <a:p>
            <a:pPr>
              <a:spcBef>
                <a:spcPct val="50000"/>
              </a:spcBef>
              <a:defRPr/>
            </a:pPr>
            <a:r>
              <a:rPr lang="es-ES" sz="1600" dirty="0"/>
              <a:t>2. </a:t>
            </a:r>
            <a:r>
              <a:rPr lang="es-ES" sz="1600" b="1" dirty="0"/>
              <a:t>GENERALIDADES</a:t>
            </a:r>
          </a:p>
          <a:p>
            <a:pPr>
              <a:buFontTx/>
              <a:buChar char="•"/>
              <a:defRPr/>
            </a:pPr>
            <a:r>
              <a:rPr lang="es-ES" sz="1600" dirty="0"/>
              <a:t>Nº viviendas Población :				</a:t>
            </a:r>
          </a:p>
          <a:p>
            <a:pPr>
              <a:buFontTx/>
              <a:buChar char="•"/>
              <a:defRPr/>
            </a:pPr>
            <a:r>
              <a:rPr lang="es-ES" sz="1600" dirty="0"/>
              <a:t>Nº grupos familiares aproximado:			</a:t>
            </a:r>
          </a:p>
          <a:p>
            <a:pPr>
              <a:buFontTx/>
              <a:buChar char="•"/>
              <a:defRPr/>
            </a:pPr>
            <a:r>
              <a:rPr lang="es-ES" sz="1600" dirty="0"/>
              <a:t>Población aproximada:			</a:t>
            </a:r>
          </a:p>
          <a:p>
            <a:pPr>
              <a:buFontTx/>
              <a:buChar char="•"/>
              <a:defRPr/>
            </a:pPr>
            <a:r>
              <a:rPr lang="es-ES" sz="1600" dirty="0"/>
              <a:t>Personas adultas iguales o mayores de 15 años:</a:t>
            </a:r>
          </a:p>
          <a:p>
            <a:pPr>
              <a:buFontTx/>
              <a:buChar char="•"/>
              <a:defRPr/>
            </a:pPr>
            <a:r>
              <a:rPr lang="es-ES" sz="1600" dirty="0"/>
              <a:t>Niños menores de 15 años aproximado</a:t>
            </a:r>
            <a:r>
              <a:rPr lang="es-ES" sz="1600" dirty="0" smtClean="0"/>
              <a:t>:</a:t>
            </a:r>
          </a:p>
          <a:p>
            <a:pPr>
              <a:buFontTx/>
              <a:buChar char="•"/>
              <a:defRPr/>
            </a:pPr>
            <a:r>
              <a:rPr lang="es-ES" sz="1600" dirty="0" smtClean="0"/>
              <a:t>Personas con discapacidad</a:t>
            </a:r>
            <a:r>
              <a:rPr lang="es-ES" sz="1600" dirty="0"/>
              <a:t>		</a:t>
            </a:r>
          </a:p>
          <a:p>
            <a:pPr>
              <a:defRPr/>
            </a:pPr>
            <a:r>
              <a:rPr lang="es-ES" sz="1600" dirty="0"/>
              <a:t>		</a:t>
            </a:r>
          </a:p>
          <a:p>
            <a:pPr>
              <a:defRPr/>
            </a:pPr>
            <a:r>
              <a:rPr lang="es-ES" sz="1600" dirty="0"/>
              <a:t>3. </a:t>
            </a:r>
            <a:r>
              <a:rPr lang="es-ES" sz="1600" b="1" dirty="0"/>
              <a:t>CARACTERÍSTICAS DEL  EMPLAZAMIENTO  POBLADO: </a:t>
            </a:r>
            <a:r>
              <a:rPr lang="es-ES" sz="1600" dirty="0"/>
              <a:t>(ubicación geográfica, situación, como es el emplazamiento y algunas características geográficas</a:t>
            </a:r>
            <a:r>
              <a:rPr lang="es-ES_tradnl" sz="1600" dirty="0"/>
              <a:t>)</a:t>
            </a:r>
            <a:r>
              <a:rPr lang="es-ES" sz="1600" dirty="0"/>
              <a:t>.</a:t>
            </a:r>
          </a:p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ES" sz="1600" dirty="0"/>
              <a:t>4. </a:t>
            </a:r>
            <a:r>
              <a:rPr lang="es-ES" sz="1600" b="1" dirty="0"/>
              <a:t>ANÁLISIS FODA</a:t>
            </a:r>
            <a:r>
              <a:rPr lang="es-ES" sz="1600" dirty="0"/>
              <a:t> (Fortalezas, Oportunidades, Debilidades y Amenazas) APLICADO AL LUGAR O COMUNIDAD</a:t>
            </a:r>
            <a:r>
              <a:rPr lang="es-ES_tradnl" sz="1600" dirty="0"/>
              <a:t>.</a:t>
            </a:r>
            <a:endParaRPr lang="es-ES" sz="1600" dirty="0"/>
          </a:p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ES" sz="1600" dirty="0"/>
              <a:t>5. </a:t>
            </a:r>
            <a:r>
              <a:rPr lang="es-ES" sz="1600" b="1" dirty="0"/>
              <a:t>DETERMINAR LAS ÁREAS DE PELIGRO POR INCENDIOS FORESTALES </a:t>
            </a:r>
            <a:r>
              <a:rPr lang="es-ES" sz="1600" dirty="0"/>
              <a:t>(perímetros conflictivos, vegetación cercana a las viviendas, tipo de construcciones, ¿cuentan con fuentes de agua?,  existencia de microbasurales,</a:t>
            </a:r>
            <a:r>
              <a:rPr lang="es-ES_tradnl" sz="1600" dirty="0"/>
              <a:t> </a:t>
            </a:r>
            <a:r>
              <a:rPr lang="es-ES" sz="1600" dirty="0"/>
              <a:t>etc.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7745413" cy="1143000"/>
          </a:xfrm>
        </p:spPr>
        <p:txBody>
          <a:bodyPr/>
          <a:lstStyle/>
          <a:p>
            <a:pPr algn="ctr"/>
            <a:r>
              <a:rPr lang="es-CL" dirty="0">
                <a:latin typeface="+mj-lt"/>
              </a:rPr>
              <a:t>Propuesta Plan de Protección Básico en </a:t>
            </a:r>
            <a:br>
              <a:rPr lang="es-CL" dirty="0">
                <a:latin typeface="+mj-lt"/>
              </a:rPr>
            </a:br>
            <a:r>
              <a:rPr lang="es-CL" dirty="0">
                <a:latin typeface="+mj-lt"/>
              </a:rPr>
              <a:t>Prevención de Incendios Forestales </a:t>
            </a:r>
          </a:p>
        </p:txBody>
      </p:sp>
    </p:spTree>
    <p:extLst>
      <p:ext uri="{BB962C8B-B14F-4D97-AF65-F5344CB8AC3E}">
        <p14:creationId xmlns:p14="http://schemas.microsoft.com/office/powerpoint/2010/main" val="31796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6652" y="1072141"/>
            <a:ext cx="8856662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dirty="0"/>
              <a:t>6. </a:t>
            </a:r>
            <a:r>
              <a:rPr lang="es-ES" sz="1600" b="1" dirty="0"/>
              <a:t>IDENTIFICAR LAS ACTIVIDADES DE RIESGO QUE PUEDEN ORIGINAR UN INCENDIO FORESTAL</a:t>
            </a:r>
            <a:r>
              <a:rPr lang="es-ES" sz="1600" dirty="0"/>
              <a:t>.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/>
              <a:t>7. </a:t>
            </a:r>
            <a:r>
              <a:rPr lang="es-ES" sz="1600" b="1" dirty="0"/>
              <a:t>PROPUESTAS DE SOLUCIÓN PARA EVITAR LOS INCENDIOS FORESTALES Y SI ESTOS SE PRODUCEN MITIGAR  EL IMPACTO QUE PUEDEN CAUSAR.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buFontTx/>
              <a:buChar char="•"/>
              <a:defRPr/>
            </a:pPr>
            <a:r>
              <a:rPr lang="es-ES" sz="1600" dirty="0"/>
              <a:t>Listado de actividades y describirlas (lo que se va a realizar, en que lugar, de que manera y cuando</a:t>
            </a:r>
            <a:r>
              <a:rPr lang="es-ES" sz="1600" dirty="0" smtClean="0"/>
              <a:t>)</a:t>
            </a:r>
          </a:p>
          <a:p>
            <a:pPr algn="just">
              <a:defRPr/>
            </a:pPr>
            <a:endParaRPr lang="es-ES" sz="2000" dirty="0"/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/>
              <a:t>8. </a:t>
            </a:r>
            <a:r>
              <a:rPr lang="es-ES" sz="1600" b="1" dirty="0"/>
              <a:t>INDICAR COSTOS DE ALGUNAS ACTIVIDADES</a:t>
            </a:r>
            <a:r>
              <a:rPr lang="es-ES" sz="1600" dirty="0"/>
              <a:t>.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/>
              <a:t>9. </a:t>
            </a:r>
            <a:r>
              <a:rPr lang="es-ES" sz="1600" b="1" dirty="0"/>
              <a:t>INDICAR MANERA DE ALLEGAR RECURSOS Y POTENCIALES ALIANZAS ESTRATEGICAS CON OTRAS  INSTANCIAS .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600" dirty="0"/>
              <a:t>10. </a:t>
            </a:r>
            <a:r>
              <a:rPr lang="es-ES" sz="1600" b="1" dirty="0"/>
              <a:t>REALIZAR PLANO SENCILLO O CROQUIS DEL LUGAR E INDICAR LAS ÁREAS DE PELIGRO, LAS ÁREAS DE RIESGO Y LAS ACTIVIDADES QUE SE PROPONEN EJECUTAR</a:t>
            </a:r>
            <a:r>
              <a:rPr lang="es-ES" sz="1600" b="1" dirty="0" smtClean="0"/>
              <a:t>.</a:t>
            </a:r>
          </a:p>
          <a:p>
            <a:pPr algn="just">
              <a:defRPr/>
            </a:pPr>
            <a:endParaRPr lang="es-ES" sz="1600" b="1" dirty="0"/>
          </a:p>
          <a:p>
            <a:pPr algn="just">
              <a:defRPr/>
            </a:pPr>
            <a:r>
              <a:rPr lang="es-ES" sz="1600" b="1" dirty="0" smtClean="0"/>
              <a:t>11. PLAN DE REACCIÓN EN EMERGENCIA ¿QUÉ HACER?</a:t>
            </a:r>
          </a:p>
          <a:p>
            <a:pPr algn="just">
              <a:defRPr/>
            </a:pPr>
            <a:r>
              <a:rPr lang="es-ES" sz="1600" b="1" dirty="0"/>
              <a:t>	</a:t>
            </a:r>
            <a:r>
              <a:rPr lang="es-ES" sz="1600" b="1" dirty="0" smtClean="0"/>
              <a:t>		. </a:t>
            </a:r>
            <a:r>
              <a:rPr lang="es-ES" sz="1600" dirty="0" smtClean="0"/>
              <a:t>Establecer encargados de </a:t>
            </a:r>
            <a:r>
              <a:rPr lang="es-ES" sz="1600" smtClean="0"/>
              <a:t>funciones secundarias.</a:t>
            </a:r>
            <a:endParaRPr lang="es-ES" sz="1600" dirty="0"/>
          </a:p>
        </p:txBody>
      </p:sp>
      <p:sp>
        <p:nvSpPr>
          <p:cNvPr id="2" name="Botón de acción: Personalizar 1">
            <a:hlinkClick r:id="rId2" action="ppaction://hlinksldjump" highlightClick="1"/>
          </p:cNvPr>
          <p:cNvSpPr/>
          <p:nvPr/>
        </p:nvSpPr>
        <p:spPr>
          <a:xfrm>
            <a:off x="4073236" y="1901536"/>
            <a:ext cx="301337" cy="21820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Botón de acción: Personalizar 2">
            <a:hlinkClick r:id="rId3" action="ppaction://hlinksldjump" highlightClick="1"/>
          </p:cNvPr>
          <p:cNvSpPr/>
          <p:nvPr/>
        </p:nvSpPr>
        <p:spPr>
          <a:xfrm>
            <a:off x="5413016" y="4592783"/>
            <a:ext cx="301336" cy="2286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Botón de acción: Final 5">
            <a:hlinkClick r:id="rId4" action="ppaction://hlinksldjump" highlightClick="1"/>
          </p:cNvPr>
          <p:cNvSpPr/>
          <p:nvPr/>
        </p:nvSpPr>
        <p:spPr>
          <a:xfrm>
            <a:off x="4483029" y="6307282"/>
            <a:ext cx="665018" cy="332509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839066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 smtClean="0"/>
              <a:t>SUGERENCIA </a:t>
            </a:r>
            <a:r>
              <a:rPr lang="es-ES" dirty="0"/>
              <a:t>DE ALGUNAS ACTIVIDADES PARA LA EJECUCIÓN DEL PLAN DE PROTECCIÓN CONTRA INCENDIOS FORESTALES</a:t>
            </a:r>
          </a:p>
          <a:p>
            <a:pPr algn="just">
              <a:defRPr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_tradnl" sz="1600" dirty="0"/>
              <a:t>Construcción de cortafuegos (indicar los lugares donde se confeccionarán los cortafuegos, perímetro poblacional, grupo de viviendas aisladas, cantidad de metros lineales necesarios</a:t>
            </a:r>
            <a:r>
              <a:rPr lang="es-ES_tradnl" sz="1600" dirty="0" smtClean="0"/>
              <a:t>).</a:t>
            </a:r>
          </a:p>
          <a:p>
            <a:pPr algn="just">
              <a:defRPr/>
            </a:pPr>
            <a:endParaRPr lang="es-ES_tradnl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_tradnl" sz="1600" dirty="0" smtClean="0"/>
              <a:t>Establecer área de seguridad.</a:t>
            </a:r>
            <a:endParaRPr lang="es-ES_tradnl" sz="1600" dirty="0"/>
          </a:p>
          <a:p>
            <a:pPr algn="just">
              <a:defRPr/>
            </a:pPr>
            <a:endParaRPr lang="es-ES_tradnl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/>
              <a:t>Limpieza de microbasurales y otros desechos.</a:t>
            </a:r>
          </a:p>
          <a:p>
            <a:pPr algn="just">
              <a:buFontTx/>
              <a:buChar char="•"/>
              <a:defRPr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 smtClean="0"/>
              <a:t> Confección </a:t>
            </a:r>
            <a:r>
              <a:rPr lang="es-ES" sz="1600" dirty="0"/>
              <a:t>e instalación de contenedores para la basura.</a:t>
            </a:r>
          </a:p>
          <a:p>
            <a:pPr algn="just">
              <a:defRPr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/>
              <a:t>Confección e instalación de letreros señalética de emergencia.</a:t>
            </a:r>
          </a:p>
          <a:p>
            <a:pPr algn="just">
              <a:defRPr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/>
              <a:t>Camino y vías de acceso para Emergencias.</a:t>
            </a:r>
          </a:p>
          <a:p>
            <a:pPr algn="just">
              <a:buFontTx/>
              <a:buChar char="•"/>
              <a:defRPr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/>
              <a:t>Letreros de Caminos y Direcciones de las Casas.</a:t>
            </a:r>
          </a:p>
          <a:p>
            <a:pPr algn="just">
              <a:buFontTx/>
              <a:buChar char="•"/>
              <a:defRPr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/>
              <a:t>Diseño y confección de un folleto de difusión local.</a:t>
            </a:r>
          </a:p>
          <a:p>
            <a:pPr algn="just">
              <a:defRPr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600" dirty="0"/>
              <a:t>Planificar y ejecutar actividades de difusión.</a:t>
            </a:r>
          </a:p>
          <a:p>
            <a:pPr algn="just">
              <a:buFontTx/>
              <a:buChar char="•"/>
              <a:defRPr/>
            </a:pPr>
            <a:endParaRPr lang="es-ES_tradnl" sz="1600" u="sng" dirty="0"/>
          </a:p>
        </p:txBody>
      </p:sp>
      <p:sp>
        <p:nvSpPr>
          <p:cNvPr id="2" name="Botón de acción: Personalizar 1">
            <a:hlinkClick r:id="rId2" action="ppaction://hlinksldjump" highlightClick="1"/>
          </p:cNvPr>
          <p:cNvSpPr/>
          <p:nvPr/>
        </p:nvSpPr>
        <p:spPr>
          <a:xfrm>
            <a:off x="58812" y="3896592"/>
            <a:ext cx="325444" cy="249381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Botón de acción: Personalizar 2">
            <a:hlinkClick r:id="rId3" action="ppaction://hlinksldjump" highlightClick="1"/>
          </p:cNvPr>
          <p:cNvSpPr/>
          <p:nvPr/>
        </p:nvSpPr>
        <p:spPr>
          <a:xfrm>
            <a:off x="58812" y="2930236"/>
            <a:ext cx="325444" cy="25977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Botón de acción: Personalizar 5">
            <a:hlinkClick r:id="rId4" action="ppaction://hlinksldjump" highlightClick="1"/>
          </p:cNvPr>
          <p:cNvSpPr/>
          <p:nvPr/>
        </p:nvSpPr>
        <p:spPr>
          <a:xfrm>
            <a:off x="58812" y="2421082"/>
            <a:ext cx="325444" cy="21820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Botón de acción: Personalizar 6">
            <a:hlinkClick r:id="rId5" action="ppaction://hlinksldjump" highlightClick="1"/>
          </p:cNvPr>
          <p:cNvSpPr/>
          <p:nvPr/>
        </p:nvSpPr>
        <p:spPr>
          <a:xfrm>
            <a:off x="58812" y="3429000"/>
            <a:ext cx="325444" cy="238991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Botón de acción: Personalizar 7">
            <a:hlinkClick r:id="rId6" action="ppaction://hlinksldjump" highlightClick="1"/>
          </p:cNvPr>
          <p:cNvSpPr/>
          <p:nvPr/>
        </p:nvSpPr>
        <p:spPr>
          <a:xfrm>
            <a:off x="58812" y="4873336"/>
            <a:ext cx="325444" cy="27016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Botón de acción: Personalizar 8">
            <a:hlinkClick r:id="rId7" action="ppaction://hlinksldjump" highlightClick="1"/>
          </p:cNvPr>
          <p:cNvSpPr/>
          <p:nvPr/>
        </p:nvSpPr>
        <p:spPr>
          <a:xfrm>
            <a:off x="58812" y="4384964"/>
            <a:ext cx="325444" cy="27016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tón de acción: Personalizar 9">
            <a:hlinkClick r:id="rId8" action="ppaction://hlinksldjump" highlightClick="1"/>
          </p:cNvPr>
          <p:cNvSpPr/>
          <p:nvPr/>
        </p:nvSpPr>
        <p:spPr>
          <a:xfrm>
            <a:off x="58812" y="5351318"/>
            <a:ext cx="325444" cy="25977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Botón de acción: Hacia delante o Siguiente 10">
            <a:hlinkClick r:id="rId9" action="ppaction://hlinksldjump" highlightClick="1"/>
          </p:cNvPr>
          <p:cNvSpPr/>
          <p:nvPr/>
        </p:nvSpPr>
        <p:spPr>
          <a:xfrm>
            <a:off x="0" y="5775582"/>
            <a:ext cx="384256" cy="36544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455" y="152400"/>
            <a:ext cx="7693458" cy="1143000"/>
          </a:xfrm>
        </p:spPr>
        <p:txBody>
          <a:bodyPr/>
          <a:lstStyle/>
          <a:p>
            <a:r>
              <a:rPr lang="es-CL" dirty="0" smtClean="0"/>
              <a:t>Área de Seguridad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3" y="844117"/>
            <a:ext cx="6807261" cy="5105446"/>
          </a:xfrm>
        </p:spPr>
      </p:pic>
      <p:sp>
        <p:nvSpPr>
          <p:cNvPr id="6" name="Botón de acción: Volver 5">
            <a:hlinkClick r:id="rId3" action="ppaction://hlinksldjump" highlightClick="1"/>
          </p:cNvPr>
          <p:cNvSpPr/>
          <p:nvPr/>
        </p:nvSpPr>
        <p:spPr>
          <a:xfrm>
            <a:off x="3595255" y="238991"/>
            <a:ext cx="529936" cy="34290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918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845" y="152400"/>
            <a:ext cx="7683068" cy="1143000"/>
          </a:xfrm>
        </p:spPr>
        <p:txBody>
          <a:bodyPr/>
          <a:lstStyle/>
          <a:p>
            <a:r>
              <a:rPr lang="es-CL" dirty="0" smtClean="0"/>
              <a:t>Operativos de Limpieza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" y="1051934"/>
            <a:ext cx="7745015" cy="5165981"/>
          </a:xfrm>
        </p:spPr>
      </p:pic>
      <p:sp>
        <p:nvSpPr>
          <p:cNvPr id="5" name="Botón de acción: Volver 4">
            <a:hlinkClick r:id="" action="ppaction://hlinkshowjump?jump=lastslideviewed" highlightClick="1"/>
          </p:cNvPr>
          <p:cNvSpPr/>
          <p:nvPr/>
        </p:nvSpPr>
        <p:spPr>
          <a:xfrm>
            <a:off x="4343400" y="353291"/>
            <a:ext cx="519545" cy="22860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8159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2495550"/>
            <a:ext cx="4362450" cy="43624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1113" cy="1143000"/>
          </a:xfrm>
        </p:spPr>
        <p:txBody>
          <a:bodyPr/>
          <a:lstStyle/>
          <a:p>
            <a:r>
              <a:rPr lang="es-CL" dirty="0" smtClean="0"/>
              <a:t>Contenedores de basura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/>
          <a:stretch/>
        </p:blipFill>
        <p:spPr>
          <a:xfrm>
            <a:off x="93518" y="1204244"/>
            <a:ext cx="4688032" cy="3876675"/>
          </a:xfrm>
        </p:spPr>
      </p:pic>
      <p:sp>
        <p:nvSpPr>
          <p:cNvPr id="6" name="Botón de acción: Volver 5">
            <a:hlinkClick r:id="rId4" action="ppaction://hlinksldjump" highlightClick="1"/>
          </p:cNvPr>
          <p:cNvSpPr/>
          <p:nvPr/>
        </p:nvSpPr>
        <p:spPr>
          <a:xfrm>
            <a:off x="4634345" y="249382"/>
            <a:ext cx="550719" cy="332509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43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627" y="152400"/>
            <a:ext cx="7662286" cy="1143000"/>
          </a:xfrm>
        </p:spPr>
        <p:txBody>
          <a:bodyPr/>
          <a:lstStyle/>
          <a:p>
            <a:r>
              <a:rPr lang="es-ES" dirty="0" smtClean="0"/>
              <a:t>Señalética </a:t>
            </a:r>
            <a:r>
              <a:rPr lang="es-ES" dirty="0"/>
              <a:t>de E</a:t>
            </a:r>
            <a:r>
              <a:rPr lang="es-ES" dirty="0" smtClean="0"/>
              <a:t>mergencia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77" y="0"/>
            <a:ext cx="2441863" cy="356852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949"/>
            <a:ext cx="4312227" cy="2993193"/>
          </a:xfrm>
          <a:prstGeom prst="rect">
            <a:avLst/>
          </a:prstGeom>
        </p:spPr>
      </p:pic>
      <p:sp>
        <p:nvSpPr>
          <p:cNvPr id="6" name="Botón de acción: Volver 5">
            <a:hlinkClick r:id="rId4" action="ppaction://hlinksldjump" highlightClick="1"/>
          </p:cNvPr>
          <p:cNvSpPr/>
          <p:nvPr/>
        </p:nvSpPr>
        <p:spPr>
          <a:xfrm>
            <a:off x="4810991" y="152400"/>
            <a:ext cx="586509" cy="408709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04" y="3949528"/>
            <a:ext cx="4265291" cy="27971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79" y="1805916"/>
            <a:ext cx="2217450" cy="12520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743"/>
            <a:ext cx="4105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7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236" y="152400"/>
            <a:ext cx="7672677" cy="1143000"/>
          </a:xfrm>
        </p:spPr>
        <p:txBody>
          <a:bodyPr/>
          <a:lstStyle/>
          <a:p>
            <a:r>
              <a:rPr lang="es-CL" dirty="0" smtClean="0"/>
              <a:t>Accesos y caminos </a:t>
            </a:r>
            <a:endParaRPr lang="es-CL" dirty="0"/>
          </a:p>
        </p:txBody>
      </p:sp>
      <p:sp>
        <p:nvSpPr>
          <p:cNvPr id="4" name="Botón de acción: Volver 3">
            <a:hlinkClick r:id="rId2" action="ppaction://hlinksldjump" highlightClick="1"/>
          </p:cNvPr>
          <p:cNvSpPr/>
          <p:nvPr/>
        </p:nvSpPr>
        <p:spPr>
          <a:xfrm>
            <a:off x="4852555" y="249381"/>
            <a:ext cx="935181" cy="394855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7708" y="-867776"/>
            <a:ext cx="5305391" cy="88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61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79" y="4749238"/>
            <a:ext cx="2000250" cy="2000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845" y="152400"/>
            <a:ext cx="7683068" cy="1143000"/>
          </a:xfrm>
        </p:spPr>
        <p:txBody>
          <a:bodyPr/>
          <a:lstStyle/>
          <a:p>
            <a:r>
              <a:rPr lang="es-CL" dirty="0" smtClean="0"/>
              <a:t>Letreros de calles y direcciones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2" y="1531144"/>
            <a:ext cx="4667250" cy="3505200"/>
          </a:xfrm>
        </p:spPr>
      </p:pic>
      <p:sp>
        <p:nvSpPr>
          <p:cNvPr id="5" name="Botón de acción: Volver 4">
            <a:hlinkClick r:id="rId4" action="ppaction://hlinksldjump" highlightClick="1"/>
          </p:cNvPr>
          <p:cNvSpPr/>
          <p:nvPr/>
        </p:nvSpPr>
        <p:spPr>
          <a:xfrm>
            <a:off x="5611091" y="280555"/>
            <a:ext cx="581891" cy="32211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2237" r="7954" b="14686"/>
          <a:stretch/>
        </p:blipFill>
        <p:spPr>
          <a:xfrm>
            <a:off x="5309755" y="1319645"/>
            <a:ext cx="3283527" cy="2171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93" y="3871875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0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28" y="3730336"/>
            <a:ext cx="3893127" cy="2919845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49" y="0"/>
            <a:ext cx="4487233" cy="36134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" y="-83128"/>
            <a:ext cx="3533961" cy="38134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6698" t="13514" r="24091" b="8910"/>
          <a:stretch/>
        </p:blipFill>
        <p:spPr>
          <a:xfrm>
            <a:off x="547522" y="2563070"/>
            <a:ext cx="4015727" cy="3621747"/>
          </a:xfrm>
          <a:prstGeom prst="rect">
            <a:avLst/>
          </a:prstGeom>
        </p:spPr>
      </p:pic>
      <p:sp>
        <p:nvSpPr>
          <p:cNvPr id="12" name="Botón de acción: Volver 11">
            <a:hlinkClick r:id="rId6" action="ppaction://hlinksldjump" highlightClick="1"/>
          </p:cNvPr>
          <p:cNvSpPr/>
          <p:nvPr/>
        </p:nvSpPr>
        <p:spPr>
          <a:xfrm>
            <a:off x="0" y="5985164"/>
            <a:ext cx="810491" cy="43641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79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-10658" y="3087148"/>
            <a:ext cx="5714772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Construcción de cortafuego.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>                     </a:t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200" b="1" dirty="0">
                <a:solidFill>
                  <a:srgbClr val="92D050"/>
                </a:solidFill>
              </a:rPr>
              <a:t/>
            </a:r>
            <a:br>
              <a:rPr lang="es-ES" sz="3200" b="1" dirty="0">
                <a:solidFill>
                  <a:srgbClr val="92D050"/>
                </a:solidFill>
              </a:rPr>
            </a:br>
            <a:r>
              <a:rPr lang="es-ES" sz="3600" b="1" dirty="0">
                <a:solidFill>
                  <a:srgbClr val="92D050"/>
                </a:solidFill>
              </a:rPr>
              <a:t/>
            </a:r>
            <a:br>
              <a:rPr lang="es-ES" sz="3600" b="1" dirty="0">
                <a:solidFill>
                  <a:srgbClr val="92D050"/>
                </a:solidFill>
              </a:rPr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7872" y="1129207"/>
            <a:ext cx="8640960" cy="5148943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áreas donde existe el riesgo de incendios forestales es fundamental que se realicen acciones previas para  mitigar los daños en caso de ocurrir un incendio forestal.</a:t>
            </a:r>
          </a:p>
          <a:p>
            <a:pPr marL="0" indent="0">
              <a:buFont typeface="Arial" charset="0"/>
              <a:buNone/>
              <a:defRPr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Acciones como:</a:t>
            </a:r>
          </a:p>
          <a:p>
            <a:pPr marL="0" indent="0">
              <a:buFont typeface="Arial" charset="0"/>
              <a:buNone/>
              <a:defRPr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s-ES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s-ES" b="1" dirty="0">
                <a:solidFill>
                  <a:srgbClr val="FF0000"/>
                </a:solidFill>
              </a:rPr>
              <a:t>REALIZAR PLAN </a:t>
            </a:r>
            <a:r>
              <a:rPr lang="es-ES" b="1" dirty="0" smtClean="0">
                <a:solidFill>
                  <a:srgbClr val="FF0000"/>
                </a:solidFill>
              </a:rPr>
              <a:t>PREVENTIVO</a:t>
            </a: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ES" altLang="es-MX" sz="2800" dirty="0">
                <a:solidFill>
                  <a:srgbClr val="92D050"/>
                </a:solidFill>
                <a:latin typeface="+mj-lt"/>
                <a:cs typeface="Verdana" panose="020B0604030504040204" pitchFamily="34" charset="0"/>
              </a:rPr>
              <a:t>   </a:t>
            </a:r>
            <a:r>
              <a:rPr lang="es-ES" altLang="es-MX" sz="2800" dirty="0">
                <a:solidFill>
                  <a:srgbClr val="005FA1"/>
                </a:solidFill>
                <a:latin typeface="+mj-lt"/>
                <a:cs typeface="Verdana" panose="020B0604030504040204" pitchFamily="34" charset="0"/>
              </a:rPr>
              <a:t>¿Cómo puede la comunidad prevenir los Incendios Forestales?</a:t>
            </a:r>
          </a:p>
        </p:txBody>
      </p:sp>
      <p:sp>
        <p:nvSpPr>
          <p:cNvPr id="5" name="Botón de acción: Personalizar 4">
            <a:hlinkClick r:id="rId2" action="ppaction://hlinksldjump" highlightClick="1"/>
          </p:cNvPr>
          <p:cNvSpPr/>
          <p:nvPr/>
        </p:nvSpPr>
        <p:spPr>
          <a:xfrm>
            <a:off x="124087" y="3168972"/>
            <a:ext cx="277091" cy="23552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Botón de acción: Personalizar 7">
            <a:hlinkClick r:id="rId3" action="ppaction://hlinksldjump" highlightClick="1"/>
          </p:cNvPr>
          <p:cNvSpPr/>
          <p:nvPr/>
        </p:nvSpPr>
        <p:spPr>
          <a:xfrm>
            <a:off x="136050" y="3596342"/>
            <a:ext cx="277091" cy="23552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Botón de acción: Personalizar 8">
            <a:hlinkClick r:id="rId4" action="ppaction://hlinksldjump" highlightClick="1"/>
          </p:cNvPr>
          <p:cNvSpPr/>
          <p:nvPr/>
        </p:nvSpPr>
        <p:spPr>
          <a:xfrm>
            <a:off x="136050" y="4462542"/>
            <a:ext cx="277091" cy="23552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tón de acción: Personalizar 9">
            <a:hlinkClick r:id="rId5" action="ppaction://hlinksldjump" highlightClick="1"/>
          </p:cNvPr>
          <p:cNvSpPr/>
          <p:nvPr/>
        </p:nvSpPr>
        <p:spPr>
          <a:xfrm>
            <a:off x="136050" y="4010855"/>
            <a:ext cx="277091" cy="23552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Botón de acción: Personalizar 12">
            <a:hlinkClick r:id="rId6" action="ppaction://hlinksldjump" highlightClick="1"/>
          </p:cNvPr>
          <p:cNvSpPr/>
          <p:nvPr/>
        </p:nvSpPr>
        <p:spPr>
          <a:xfrm>
            <a:off x="124087" y="5334705"/>
            <a:ext cx="277091" cy="23552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-13154" y="3096543"/>
            <a:ext cx="3588327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Construcción de cortafuego.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-10658" y="3524945"/>
            <a:ext cx="9154658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No quemar basura ni residuos agrícolas y forestales.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0" y="4381750"/>
            <a:ext cx="9144000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         Realizar poda y manejo de arbolado (Silvicultura  Preventiva).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-10658" y="4813615"/>
            <a:ext cx="9154658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        Tener acopios de agua cercanos.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0" y="3957842"/>
            <a:ext cx="9144000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Mantener libre de escombros límites de terrenos.</a:t>
            </a:r>
            <a:endParaRPr lang="es-C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0" y="5257345"/>
            <a:ext cx="9268691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         Agregar elementos NO inflamables en su entorno (Rocas- caminos).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-10658" y="3519013"/>
            <a:ext cx="8000772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quemar basura ni residuos agrícolas y forestales.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0" y="3972022"/>
            <a:ext cx="9144000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Mantener libre de escombros límites de terrenos.</a:t>
            </a:r>
            <a:endParaRPr lang="es-C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5329" y="4373765"/>
            <a:ext cx="9144000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Realizar poda y manejo de arbolado (Silvicultura  Preventiva). 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-15987" y="4815445"/>
            <a:ext cx="9154658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Tener acopios de agua cercanos.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0" y="5257345"/>
            <a:ext cx="9268691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Agregar elementos NO inflamables en su entorno (Rocas- caminos).</a:t>
            </a:r>
          </a:p>
        </p:txBody>
      </p:sp>
      <p:sp>
        <p:nvSpPr>
          <p:cNvPr id="33" name="Botón de acción: Personalizar 32">
            <a:hlinkClick r:id="rId7" action="ppaction://hlinksldjump" highlightClick="1"/>
          </p:cNvPr>
          <p:cNvSpPr/>
          <p:nvPr/>
        </p:nvSpPr>
        <p:spPr>
          <a:xfrm>
            <a:off x="2205043" y="5772522"/>
            <a:ext cx="4858603" cy="359782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Botón de acción: Personalizar 5">
            <a:hlinkClick r:id="rId8" action="ppaction://hlinksldjump" highlightClick="1"/>
          </p:cNvPr>
          <p:cNvSpPr/>
          <p:nvPr/>
        </p:nvSpPr>
        <p:spPr>
          <a:xfrm>
            <a:off x="124087" y="4946073"/>
            <a:ext cx="277091" cy="23687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8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064" y="152400"/>
            <a:ext cx="7703849" cy="1143000"/>
          </a:xfrm>
        </p:spPr>
        <p:txBody>
          <a:bodyPr/>
          <a:lstStyle/>
          <a:p>
            <a:r>
              <a:rPr lang="es-CL" dirty="0" smtClean="0"/>
              <a:t>Ejemplos de Mapeo </a:t>
            </a:r>
            <a:endParaRPr lang="es-CL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081"/>
            <a:ext cx="4357255" cy="3249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98" y="918080"/>
            <a:ext cx="4021801" cy="32499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9"/>
          <a:stretch/>
        </p:blipFill>
        <p:spPr>
          <a:xfrm>
            <a:off x="2178627" y="4167981"/>
            <a:ext cx="4936201" cy="2732809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otón de acción: Volver 6">
            <a:hlinkClick r:id="rId5" action="ppaction://hlinksldjump" highlightClick="1"/>
          </p:cNvPr>
          <p:cNvSpPr/>
          <p:nvPr/>
        </p:nvSpPr>
        <p:spPr>
          <a:xfrm>
            <a:off x="1143000" y="6411191"/>
            <a:ext cx="935182" cy="446809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845" y="152400"/>
            <a:ext cx="7683068" cy="1143000"/>
          </a:xfrm>
        </p:spPr>
        <p:txBody>
          <a:bodyPr/>
          <a:lstStyle/>
          <a:p>
            <a:r>
              <a:rPr lang="es-CL" sz="2800" dirty="0">
                <a:latin typeface="+mj-lt"/>
              </a:rPr>
              <a:t>Si la emergencia ocurre, ¿Qué hacer?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Preparación Durante una  Emergencia</a:t>
            </a:r>
          </a:p>
          <a:p>
            <a:endParaRPr lang="es-CL" dirty="0"/>
          </a:p>
          <a:p>
            <a:r>
              <a:rPr lang="es-CL" b="1" dirty="0"/>
              <a:t>Evacuación temprana</a:t>
            </a:r>
            <a:r>
              <a:rPr lang="es-CL" dirty="0"/>
              <a:t>             Tener a la mano todo lo necesario.</a:t>
            </a:r>
          </a:p>
          <a:p>
            <a:endParaRPr lang="es-CL" dirty="0"/>
          </a:p>
          <a:p>
            <a:r>
              <a:rPr lang="es-CL" b="1" dirty="0"/>
              <a:t>Cuándo Salir</a:t>
            </a:r>
            <a:r>
              <a:rPr lang="es-CL" dirty="0"/>
              <a:t>               Lo antes posible, si las autoridades le avisan que evacúe, no lo dude.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b="1" dirty="0"/>
              <a:t>Dónde Ir                </a:t>
            </a:r>
            <a:r>
              <a:rPr lang="es-CL" dirty="0"/>
              <a:t>Lugar con bajo riesgo como una zona de evacuación.</a:t>
            </a:r>
          </a:p>
          <a:p>
            <a:endParaRPr lang="es-CL" dirty="0"/>
          </a:p>
          <a:p>
            <a:r>
              <a:rPr lang="es-CL" b="1" dirty="0"/>
              <a:t>Cómo llegar ahí              </a:t>
            </a:r>
            <a:r>
              <a:rPr lang="es-CL" dirty="0"/>
              <a:t>Opción de varias rutas de evacuación.</a:t>
            </a:r>
          </a:p>
          <a:p>
            <a:endParaRPr lang="es-CL" dirty="0"/>
          </a:p>
          <a:p>
            <a:r>
              <a:rPr lang="es-CL" b="1" dirty="0"/>
              <a:t>Qué Llevar              </a:t>
            </a:r>
            <a:r>
              <a:rPr lang="es-CL" dirty="0"/>
              <a:t>Kit de Emergencia.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919845" y="2431473"/>
            <a:ext cx="5611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092037" y="3134592"/>
            <a:ext cx="5611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1811482" y="5687291"/>
            <a:ext cx="5611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1797625" y="4229101"/>
            <a:ext cx="5611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358735" y="4894119"/>
            <a:ext cx="5611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46" y="1816385"/>
            <a:ext cx="3186587" cy="39498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3389" y="2412375"/>
            <a:ext cx="44892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</a:t>
            </a:r>
          </a:p>
          <a:p>
            <a:pPr algn="ctr"/>
            <a:endParaRPr lang="es-CL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L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iel Ariz\Desktop\BECAS\PREPARACIÓN CORTAFUEGOS MES SEPTIMBRE, PARTE ALTA VALPARAÍ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894"/>
            <a:ext cx="4916465" cy="54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4236" y="152400"/>
            <a:ext cx="7672677" cy="1143000"/>
          </a:xfrm>
        </p:spPr>
        <p:txBody>
          <a:bodyPr/>
          <a:lstStyle/>
          <a:p>
            <a:r>
              <a:rPr lang="es-CL" dirty="0"/>
              <a:t>Cortafuegos</a:t>
            </a:r>
            <a:br>
              <a:rPr lang="es-CL" dirty="0"/>
            </a:br>
            <a:endParaRPr lang="es-CL" dirty="0"/>
          </a:p>
        </p:txBody>
      </p:sp>
      <p:pic>
        <p:nvPicPr>
          <p:cNvPr id="5" name="Picture 4" descr="C:\Users\Daniel Ariz\Desktop\BECAS\PREPARACIÓN CORTAFUEGOS POBLADO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0"/>
            <a:ext cx="4286250" cy="34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394075"/>
            <a:ext cx="4286250" cy="3491345"/>
          </a:xfrm>
          <a:prstGeom prst="rect">
            <a:avLst/>
          </a:prstGeom>
        </p:spPr>
      </p:pic>
      <p:sp>
        <p:nvSpPr>
          <p:cNvPr id="2" name="Botón de acción: Personalizar 1">
            <a:hlinkClick r:id="rId5" action="ppaction://hlinksldjump" highlightClick="1"/>
          </p:cNvPr>
          <p:cNvSpPr/>
          <p:nvPr/>
        </p:nvSpPr>
        <p:spPr>
          <a:xfrm>
            <a:off x="2729345" y="201494"/>
            <a:ext cx="512619" cy="304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16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/>
          <a:stretch/>
        </p:blipFill>
        <p:spPr>
          <a:xfrm>
            <a:off x="0" y="976379"/>
            <a:ext cx="4790941" cy="337587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4236" y="152400"/>
            <a:ext cx="7672677" cy="1143000"/>
          </a:xfrm>
        </p:spPr>
        <p:txBody>
          <a:bodyPr/>
          <a:lstStyle/>
          <a:p>
            <a:r>
              <a:rPr lang="es-CL" dirty="0"/>
              <a:t>Quema de residuos</a:t>
            </a:r>
            <a:br>
              <a:rPr lang="es-CL" dirty="0"/>
            </a:br>
            <a:endParaRPr lang="es-CL" dirty="0"/>
          </a:p>
        </p:txBody>
      </p:sp>
      <p:sp>
        <p:nvSpPr>
          <p:cNvPr id="5" name="Botón de acción: Personalizar 4">
            <a:hlinkClick r:id="rId3" action="ppaction://hlinksldjump" highlightClick="1"/>
          </p:cNvPr>
          <p:cNvSpPr/>
          <p:nvPr/>
        </p:nvSpPr>
        <p:spPr>
          <a:xfrm>
            <a:off x="3840440" y="259590"/>
            <a:ext cx="512619" cy="304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Resultado de imagen para com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53" y="3174675"/>
            <a:ext cx="4762749" cy="31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647967"/>
            <a:ext cx="3361385" cy="25210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411"/>
            <a:ext cx="5782614" cy="359562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44236" y="152400"/>
            <a:ext cx="7672677" cy="1143000"/>
          </a:xfrm>
        </p:spPr>
        <p:txBody>
          <a:bodyPr/>
          <a:lstStyle/>
          <a:p>
            <a:r>
              <a:rPr lang="es-CL" dirty="0"/>
              <a:t>Limpieza de terrenos</a:t>
            </a:r>
            <a:br>
              <a:rPr lang="es-CL" dirty="0"/>
            </a:b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3792610"/>
            <a:ext cx="3361384" cy="2521038"/>
          </a:xfrm>
          <a:prstGeom prst="rect">
            <a:avLst/>
          </a:prstGeom>
        </p:spPr>
      </p:pic>
      <p:sp>
        <p:nvSpPr>
          <p:cNvPr id="7" name="Botón de acción: Personalizar 6">
            <a:hlinkClick r:id="rId5" action="ppaction://hlinksldjump" highlightClick="1"/>
          </p:cNvPr>
          <p:cNvSpPr/>
          <p:nvPr/>
        </p:nvSpPr>
        <p:spPr>
          <a:xfrm>
            <a:off x="4100945" y="278772"/>
            <a:ext cx="512619" cy="304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1421772"/>
            <a:ext cx="7915487" cy="39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018" y="152400"/>
            <a:ext cx="7651895" cy="1143000"/>
          </a:xfrm>
        </p:spPr>
        <p:txBody>
          <a:bodyPr/>
          <a:lstStyle/>
          <a:p>
            <a:pPr algn="ctr"/>
            <a:r>
              <a:rPr lang="es-CL" dirty="0"/>
              <a:t>Silvicultura Preventiva - Manejo del Arbolado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3206"/>
            <a:ext cx="5847008" cy="33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" y="1027868"/>
            <a:ext cx="7830355" cy="25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4858" t="26021" r="14663" b="1195"/>
          <a:stretch/>
        </p:blipFill>
        <p:spPr>
          <a:xfrm>
            <a:off x="4314899" y="3593207"/>
            <a:ext cx="4825130" cy="3264794"/>
          </a:xfrm>
          <a:prstGeom prst="rect">
            <a:avLst/>
          </a:prstGeom>
        </p:spPr>
      </p:pic>
      <p:sp>
        <p:nvSpPr>
          <p:cNvPr id="6" name="Botón de acción: Personalizar 5">
            <a:hlinkClick r:id="rId5" action="ppaction://hlinksldjump" highlightClick="1"/>
          </p:cNvPr>
          <p:cNvSpPr/>
          <p:nvPr/>
        </p:nvSpPr>
        <p:spPr>
          <a:xfrm>
            <a:off x="8105299" y="235530"/>
            <a:ext cx="512619" cy="304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545"/>
            <a:ext cx="4548943" cy="30341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236" y="152400"/>
            <a:ext cx="7672677" cy="1143000"/>
          </a:xfrm>
        </p:spPr>
        <p:txBody>
          <a:bodyPr/>
          <a:lstStyle/>
          <a:p>
            <a:r>
              <a:rPr lang="es-CL" dirty="0" smtClean="0"/>
              <a:t>Acopios de Agua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17" y="3127663"/>
            <a:ext cx="4626739" cy="3238717"/>
          </a:xfrm>
        </p:spPr>
      </p:pic>
      <p:sp>
        <p:nvSpPr>
          <p:cNvPr id="6" name="Botón de acción: Volver 5">
            <a:hlinkClick r:id="rId4" action="ppaction://hlinksldjump" highlightClick="1"/>
          </p:cNvPr>
          <p:cNvSpPr/>
          <p:nvPr/>
        </p:nvSpPr>
        <p:spPr>
          <a:xfrm>
            <a:off x="3325091" y="249382"/>
            <a:ext cx="633845" cy="311727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46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" y="1010759"/>
            <a:ext cx="7233313" cy="488204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44236" y="152400"/>
            <a:ext cx="7672677" cy="1143000"/>
          </a:xfrm>
        </p:spPr>
        <p:txBody>
          <a:bodyPr/>
          <a:lstStyle/>
          <a:p>
            <a:r>
              <a:rPr lang="es-CL" dirty="0"/>
              <a:t>Elementos NO inflamables en entorno</a:t>
            </a:r>
            <a:br>
              <a:rPr lang="es-CL" dirty="0"/>
            </a:b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728662"/>
            <a:ext cx="72104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035" t="8840" r="16453" b="7160"/>
          <a:stretch/>
        </p:blipFill>
        <p:spPr>
          <a:xfrm>
            <a:off x="0" y="2947"/>
            <a:ext cx="9144000" cy="6855053"/>
          </a:xfrm>
          <a:prstGeom prst="rect">
            <a:avLst/>
          </a:prstGeom>
        </p:spPr>
      </p:pic>
      <p:sp>
        <p:nvSpPr>
          <p:cNvPr id="6" name="Botón de acción: Personalizar 5">
            <a:hlinkClick r:id="rId3" action="ppaction://hlinksldjump" highlightClick="1"/>
          </p:cNvPr>
          <p:cNvSpPr/>
          <p:nvPr/>
        </p:nvSpPr>
        <p:spPr>
          <a:xfrm>
            <a:off x="6494860" y="283255"/>
            <a:ext cx="512619" cy="304800"/>
          </a:xfrm>
          <a:prstGeom prst="actionButtonBlank">
            <a:avLst/>
          </a:prstGeom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1557</TotalTime>
  <Words>543</Words>
  <Application>Microsoft Office PowerPoint</Application>
  <PresentationFormat>Presentación en pantalla (4:3)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Wingdings</vt:lpstr>
      <vt:lpstr>ヒラギノ角ゴ Pro W3</vt:lpstr>
      <vt:lpstr>1_Office Theme</vt:lpstr>
      <vt:lpstr>1_Tema de Office</vt:lpstr>
      <vt:lpstr>Presentación de PowerPoint</vt:lpstr>
      <vt:lpstr>                                            </vt:lpstr>
      <vt:lpstr>Cortafuegos </vt:lpstr>
      <vt:lpstr>Quema de residuos </vt:lpstr>
      <vt:lpstr>Limpieza de terrenos </vt:lpstr>
      <vt:lpstr>Silvicultura Preventiva - Manejo del Arbolado</vt:lpstr>
      <vt:lpstr>Acopios de Agua </vt:lpstr>
      <vt:lpstr>Elementos NO inflamables en entorno </vt:lpstr>
      <vt:lpstr>Presentación de PowerPoint</vt:lpstr>
      <vt:lpstr>Propuesta Plan de Protección Básico en  Prevención de Incendios Forestales </vt:lpstr>
      <vt:lpstr>Presentación de PowerPoint</vt:lpstr>
      <vt:lpstr>Presentación de PowerPoint</vt:lpstr>
      <vt:lpstr>Área de Seguridad</vt:lpstr>
      <vt:lpstr>Operativos de Limpieza</vt:lpstr>
      <vt:lpstr>Contenedores de basura </vt:lpstr>
      <vt:lpstr>Señalética de Emergencia</vt:lpstr>
      <vt:lpstr>Accesos y caminos </vt:lpstr>
      <vt:lpstr>Letreros de calles y direcciones </vt:lpstr>
      <vt:lpstr>Presentación de PowerPoint</vt:lpstr>
      <vt:lpstr>Ejemplos de Mapeo </vt:lpstr>
      <vt:lpstr>Si la emergencia ocurre, ¿Qué hacer?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Incendios Forestales</dc:title>
  <dc:creator>AnaMaría Parrao Aqueveque</dc:creator>
  <cp:lastModifiedBy>José Saldías</cp:lastModifiedBy>
  <cp:revision>71</cp:revision>
  <dcterms:created xsi:type="dcterms:W3CDTF">2017-02-27T16:44:59Z</dcterms:created>
  <dcterms:modified xsi:type="dcterms:W3CDTF">2020-08-01T17:02:31Z</dcterms:modified>
</cp:coreProperties>
</file>